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28"/>
  </p:notesMasterIdLst>
  <p:sldIdLst>
    <p:sldId id="267" r:id="rId2"/>
    <p:sldId id="266" r:id="rId3"/>
    <p:sldId id="268" r:id="rId4"/>
    <p:sldId id="285" r:id="rId5"/>
    <p:sldId id="265" r:id="rId6"/>
    <p:sldId id="279" r:id="rId7"/>
    <p:sldId id="282" r:id="rId8"/>
    <p:sldId id="276" r:id="rId9"/>
    <p:sldId id="275" r:id="rId10"/>
    <p:sldId id="257" r:id="rId11"/>
    <p:sldId id="259" r:id="rId12"/>
    <p:sldId id="260" r:id="rId13"/>
    <p:sldId id="262" r:id="rId14"/>
    <p:sldId id="263" r:id="rId15"/>
    <p:sldId id="283" r:id="rId16"/>
    <p:sldId id="272" r:id="rId17"/>
    <p:sldId id="273" r:id="rId18"/>
    <p:sldId id="264" r:id="rId19"/>
    <p:sldId id="290" r:id="rId20"/>
    <p:sldId id="271" r:id="rId21"/>
    <p:sldId id="269" r:id="rId22"/>
    <p:sldId id="286" r:id="rId23"/>
    <p:sldId id="284" r:id="rId24"/>
    <p:sldId id="281" r:id="rId25"/>
    <p:sldId id="288" r:id="rId26"/>
    <p:sldId id="289" r:id="rId2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1F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 varScale="1">
        <p:scale>
          <a:sx n="93" d="100"/>
          <a:sy n="93" d="100"/>
        </p:scale>
        <p:origin x="-22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46" y="3825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Arial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ru-RU">
              <a:latin typeface="Arial" charset="0"/>
            </a:endParaRPr>
          </a:p>
        </p:txBody>
      </p:sp>
      <p:sp>
        <p:nvSpPr>
          <p:cNvPr id="12292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20725" y="900113"/>
            <a:ext cx="6115050" cy="3436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5050" cy="5035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5013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5013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A803E98D-1EAC-4BE9-B6D4-F6C285401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485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1A7B953-1267-48EC-A8F2-C31612CFE847}" type="slidenum">
              <a:rPr lang="ru-RU">
                <a:latin typeface="Times New Roman" pitchFamily="18" charset="0"/>
              </a:rPr>
              <a:pPr/>
              <a:t>10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Учащиеся</a:t>
            </a:r>
            <a:r>
              <a:rPr lang="ru-RU" baseline="0" dirty="0" smtClean="0"/>
              <a:t> выходят к доске и записывают различные записи рациональных чисел</a:t>
            </a:r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9AE609A-8CF5-4D83-9479-A713DC9DC218}" type="slidenum">
              <a:rPr lang="ru-RU">
                <a:latin typeface="Times New Roman" pitchFamily="18" charset="0"/>
              </a:rPr>
              <a:pPr/>
              <a:t>11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5EDF7F3-3A34-400E-9C8E-81BDABC428FB}" type="slidenum">
              <a:rPr lang="ru-RU">
                <a:latin typeface="Times New Roman" pitchFamily="18" charset="0"/>
              </a:rPr>
              <a:pPr/>
              <a:t>12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74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BB18F69-1C8F-47D8-AF9B-26BF33A26D13}" type="slidenum">
              <a:rPr lang="ru-RU">
                <a:latin typeface="Times New Roman" pitchFamily="18" charset="0"/>
              </a:rPr>
              <a:pPr/>
              <a:t>13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3994721-FAA8-4B57-88A3-A0BCFBA37A63}" type="slidenum">
              <a:rPr lang="ru-RU">
                <a:latin typeface="Times New Roman" pitchFamily="18" charset="0"/>
              </a:rPr>
              <a:pPr/>
              <a:t>14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Запишите ответ в виде числа, используя только две цифры 0 и 1. Какое число</a:t>
            </a:r>
            <a:r>
              <a:rPr lang="ru-RU" baseline="0" dirty="0" smtClean="0"/>
              <a:t> получилось? (111 00 11 01 01 ) На каких уроках вы встречаетесь с такой записью чисел? (информатика)</a:t>
            </a:r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487488" y="900113"/>
            <a:ext cx="4581525" cy="34369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Давайте вспомним как переводят целые десятичные числа в двоичный код. Боброва или ученик это должны объяснить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803E98D-1EAC-4BE9-B6D4-F6C285401CE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487488" y="900113"/>
            <a:ext cx="4581525" cy="34369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Боброва или ученик показывают в виде домашнего задания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803E98D-1EAC-4BE9-B6D4-F6C285401CE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8BD3EBA-5EB0-4240-9CDD-A064D77D51E2}" type="slidenum">
              <a:rPr lang="ru-RU">
                <a:latin typeface="Times New Roman" pitchFamily="18" charset="0"/>
              </a:rPr>
              <a:pPr/>
              <a:t>18</a:t>
            </a:fld>
            <a:endParaRPr lang="ru-RU">
              <a:latin typeface="Times New Roman" pitchFamily="18" charset="0"/>
            </a:endParaRPr>
          </a:p>
        </p:txBody>
      </p:sp>
      <p:sp>
        <p:nvSpPr>
          <p:cNvPr id="215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5900" y="900113"/>
            <a:ext cx="458946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ea typeface="Droid Sans Fallback" charset="0"/>
              <a:cs typeface="Droid Sans Fallback" charset="0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Вернемся к нашему числу. Сообщение учащихся</a:t>
            </a:r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62CEE2-8393-4A7F-8DE1-4733F0C5BD8D}" type="slidenum">
              <a:rPr lang="ru-RU"/>
              <a:pPr/>
              <a:t>25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87488" y="900113"/>
            <a:ext cx="4581525" cy="343693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Мне было очень приятно работать с вами. Спасибо за урок!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6047" y="2348401"/>
            <a:ext cx="8568531" cy="162043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094" y="4283817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19820-7778-434D-AD14-A74D709781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0F99D-9C1E-4F1D-828F-C02D470545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8B5EF-50A8-4B26-9C97-25A9B22AA2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87338"/>
            <a:ext cx="9067800" cy="12430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E07DD-C66F-4991-B6DC-33022ED94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AEBD6-448D-4620-8F2D-BB9D62EBE4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E27C7-9601-4B37-9DAF-93BFC2A21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4787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0602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C29BD-6E35-48CC-A8C5-F47676B586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309324-DF81-4EB7-B08D-BF684E34AB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77ECE-5CC7-4641-844B-E060673FCF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1DB7A-4A04-4927-B05C-8CFAEDB264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DAC52-1148-473D-AEA2-EE8FA3E1719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54BF59-4E8B-4E0D-8697-02916256E1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83" tIns="50392" rIns="100783" bIns="5039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1763926"/>
            <a:ext cx="9072563" cy="4989036"/>
          </a:xfrm>
          <a:prstGeom prst="rect">
            <a:avLst/>
          </a:prstGeom>
        </p:spPr>
        <p:txBody>
          <a:bodyPr vert="horz" lIns="100783" tIns="50392" rIns="100783" bIns="503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4031" y="7006700"/>
            <a:ext cx="2352146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44214" y="7006700"/>
            <a:ext cx="3192198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24448" y="7006700"/>
            <a:ext cx="2352146" cy="402483"/>
          </a:xfrm>
          <a:prstGeom prst="rect">
            <a:avLst/>
          </a:prstGeom>
        </p:spPr>
        <p:txBody>
          <a:bodyPr vert="horz" lIns="100783" tIns="50392" rIns="100783" bIns="503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A651B3-1548-45B9-81DE-01BA493A3F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ctr" defTabSz="100783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0" indent="-377940" algn="l" defTabSz="100783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69" indent="-314949" algn="l" defTabSz="100783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799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7" indent="-251960" algn="l" defTabSz="100783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37" indent="-251960" algn="l" defTabSz="100783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57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476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395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14" indent="-251960" algn="l" defTabSz="100783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0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3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58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67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597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1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35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354" algn="l" defTabSz="100783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smiles.33b.ru/smile.136795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45960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65189" y="1350963"/>
            <a:ext cx="8532842" cy="4797425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Кто с детских лет занимается математикой, тот развивает внимание, тренирует свой мозг, свою волю, воспитывает настойчивость и упорство в достижении цели. </a:t>
            </a:r>
          </a:p>
          <a:p>
            <a:pPr algn="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А. Маркушевич</a:t>
            </a:r>
          </a:p>
          <a:p>
            <a:endParaRPr lang="ru-RU" dirty="0"/>
          </a:p>
        </p:txBody>
      </p:sp>
      <p:pic>
        <p:nvPicPr>
          <p:cNvPr id="4" name="Рисунок 3" descr="32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42" y="4637093"/>
            <a:ext cx="3214710" cy="268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0"/>
            <a:ext cx="9072562" cy="1065193"/>
          </a:xfrm>
        </p:spPr>
        <p:txBody>
          <a:bodyPr tIns="38880">
            <a:normAutofit/>
          </a:bodyPr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3200" u="sng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Рациональные числа </a:t>
            </a:r>
            <a:br>
              <a:rPr lang="ru-RU" sz="3200" u="sng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en-US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целое число , а </a:t>
            </a:r>
            <a:r>
              <a:rPr lang="en-US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натуральное число </a:t>
            </a:r>
            <a:endParaRPr lang="ru-RU" sz="3200" b="1" dirty="0" smtClean="0">
              <a:solidFill>
                <a:srgbClr val="C5000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03238" y="1008063"/>
            <a:ext cx="9072562" cy="6248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b="1" i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Рациональными числами являются: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натуральные числа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целые 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числа</a:t>
            </a: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обыкновенные дроби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смешанные числа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конечные и бесконечные </a:t>
            </a:r>
            <a:r>
              <a:rPr lang="ru-RU" sz="36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периодические</a:t>
            </a:r>
            <a:r>
              <a:rPr lang="ru-R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десятичные дроби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</a:pPr>
            <a:endParaRPr lang="ru-RU" sz="3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exander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280" y="207937"/>
            <a:ext cx="9072562" cy="228600"/>
          </a:xfrm>
        </p:spPr>
        <p:txBody>
          <a:bodyPr tIns="38880">
            <a:normAutofit fontScale="90000"/>
          </a:bodyPr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4400" u="sng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Иррациональные числа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0363" y="922317"/>
            <a:ext cx="9647237" cy="635002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</a:tabLst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Чаще 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всего встречаются в виде </a:t>
            </a:r>
            <a:r>
              <a:rPr lang="ru-RU" sz="2800" b="1" u="sng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корней</a:t>
            </a:r>
            <a:r>
              <a:rPr lang="ru-RU" sz="2800" b="1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бесконечных </a:t>
            </a:r>
            <a:r>
              <a:rPr lang="ru-RU" sz="36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периодических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дробей, специально 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отведенных </a:t>
            </a:r>
            <a:r>
              <a:rPr lang="ru-RU" sz="28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букв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Самые распространенные это</a:t>
            </a:r>
            <a:r>
              <a:rPr lang="ru-RU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</a:tabLst>
            </a:pP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число, √2 = 1,414213..... (длина диагонали единичного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квадрата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</a:tabLst>
            </a:pP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800" b="1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пи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lexander" charset="0"/>
                <a:cs typeface="Times New Roman" pitchFamily="18" charset="0"/>
              </a:rPr>
              <a:t>π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=3,141592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.....(отношение длины окружности к его диаметру, для любой окружности)</a:t>
            </a: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</a:tabLst>
            </a:pP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=2,718281..... (</a:t>
            </a:r>
            <a:r>
              <a:rPr lang="ru-RU" sz="2800" b="1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экспонента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15900" indent="-212725"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SzPct val="45000"/>
              <a:buFont typeface="Wingdings" pitchFamily="2" charset="2"/>
              <a:buChar char="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</a:tabLst>
            </a:pP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lexander" charset="0"/>
                <a:cs typeface="Times New Roman" pitchFamily="18" charset="0"/>
              </a:rPr>
              <a:t>φ</a:t>
            </a:r>
            <a:r>
              <a:rPr lang="ru-RU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lexander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=(1+√5)/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2=1,61803....(</a:t>
            </a:r>
            <a:r>
              <a:rPr lang="ru-RU" sz="2800" b="1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золотое число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1095375"/>
            <a:ext cx="6694488" cy="1352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0550" y="2519363"/>
            <a:ext cx="6732588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338" y="4900613"/>
            <a:ext cx="6732587" cy="2227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511300" y="5759450"/>
            <a:ext cx="5111750" cy="10795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103688" y="5400675"/>
            <a:ext cx="2592387" cy="576263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11300" y="5794375"/>
            <a:ext cx="5327650" cy="541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0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не могут иметь точного значения.</a:t>
            </a: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6119813" y="3600450"/>
            <a:ext cx="3384550" cy="1588"/>
          </a:xfrm>
          <a:prstGeom prst="lin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4319588" y="3925888"/>
            <a:ext cx="1079500" cy="1587"/>
          </a:xfrm>
          <a:prstGeom prst="lin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03238" y="242888"/>
            <a:ext cx="9072562" cy="622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38880" rIns="0" bIns="0" anchor="ctr"/>
          <a:lstStyle/>
          <a:p>
            <a:pPr algn="ctr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ru-RU" sz="4400" dirty="0" smtClean="0">
              <a:solidFill>
                <a:srgbClr val="C5000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44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Иррациональные </a:t>
            </a:r>
            <a:r>
              <a:rPr lang="ru-RU" sz="4400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числа</a:t>
            </a:r>
            <a:r>
              <a:rPr lang="ru-RU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4400" b="1" dirty="0">
              <a:solidFill>
                <a:srgbClr val="C5000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lexander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22288" y="20638"/>
            <a:ext cx="9072562" cy="563562"/>
          </a:xfrm>
        </p:spPr>
        <p:txBody>
          <a:bodyPr tIns="35280">
            <a:noAutofit/>
          </a:bodyPr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Давайте подумаем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7338" y="584200"/>
            <a:ext cx="9647237" cy="6389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1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.</a:t>
            </a:r>
            <a:r>
              <a:rPr 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ли сумма (произведение) двух иррациональных чисел быть рациональным числом? Если да, приведите примеры.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Может ли сумма рационального и иррационального чисел быть рациональным числом? 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Может ли квадрат (куб) иррационального числа быть рациональным числом? Приведите примеры.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Может ли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baseline="33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baseline="3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рациональным,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если: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а)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рациональные числа.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б) а - иррациональное,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рациональное число.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да, то приведите примеры.</a:t>
            </a:r>
          </a:p>
          <a:p>
            <a:pPr>
              <a:lnSpc>
                <a:spcPct val="107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Существует ли наименьшее число среди всех положительных иррациональных чисел? Если да, то назовите его.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77813"/>
            <a:ext cx="9072562" cy="452437"/>
          </a:xfrm>
        </p:spPr>
        <p:txBody>
          <a:bodyPr tIns="28080">
            <a:normAutofit fontScale="90000"/>
          </a:bodyPr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32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Определите к какому множеству относится число</a:t>
            </a:r>
            <a:br>
              <a:rPr lang="ru-RU" sz="32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</a:br>
            <a:r>
              <a:rPr lang="ru-RU" sz="18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lexander" charset="0"/>
              </a:rPr>
              <a:t>(запишите ответ в виде набора цифр из 0 и 1).</a:t>
            </a: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182528" y="1065193"/>
          <a:ext cx="9323387" cy="6094165"/>
        </p:xfrm>
        <a:graphic>
          <a:graphicData uri="http://schemas.openxmlformats.org/drawingml/2006/table">
            <a:tbl>
              <a:tblPr/>
              <a:tblGrid>
                <a:gridCol w="4248150"/>
                <a:gridCol w="2622550"/>
                <a:gridCol w="2452687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Число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Рациональное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Иррациональное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33"/>
                    </a:solidFill>
                  </a:tcPr>
                </a:tc>
              </a:tr>
              <a:tr h="42981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1/3= 0,33333...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71/250=0,28400....=0,284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35/6=5,83333....   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0,101001000100001....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 0,12345678910111213....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37/11=3,363636...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-13/72= - 0,1805555...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 √5=2,236067978....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r>
                        <a:rPr kumimoji="0" lang="ru-RU" sz="2000" b="0" i="0" u="none" strike="noStrike" cap="none" normalizeH="0" baseline="33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127296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lexander" charset="0"/>
                          <a:ea typeface="Droid Sans Fallback" charset="0"/>
                          <a:cs typeface="Droid Sans Fallback" charset="0"/>
                        </a:rPr>
                        <a:t>3/8=0,375</a:t>
                      </a:r>
                    </a:p>
                  </a:txBody>
                  <a:tcPr marL="90000" marR="90000" marT="46800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108863" marB="46800" horzOverflow="overflow">
                    <a:lnL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111 00 11 01 01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цифр использовали в записи числа?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цифры использовали?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каких уроках вы встречаетесь с такой записью числа?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называется такая запись числа?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вспомним как переводят целые десятичные числа в двоичный код и наоборот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6082" name="Picture 2" descr="C:\Users\User\Desktop\К УРОКУ\Из_десят_в_двоичн_Хорош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white">
          <a:xfrm>
            <a:off x="468312" y="350837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7106" name="Picture 2" descr="C:\Users\User\Desktop\К УРОКУ\Туда_обрат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346" y="493689"/>
            <a:ext cx="8364212" cy="670879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31800" y="287338"/>
            <a:ext cx="9072563" cy="452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ctr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ru-RU" sz="5400" b="1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Двоичный код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-1223963" y="1223963"/>
            <a:ext cx="9072563" cy="452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ctr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ru-RU" sz="8000" dirty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11100110101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03238" y="1655763"/>
            <a:ext cx="5543550" cy="5832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 anchor="ctr"/>
          <a:lstStyle/>
          <a:p>
            <a:pPr algn="ctr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Переведите этот код в десятичную систему счисления и получите</a:t>
            </a:r>
            <a:r>
              <a:rPr lang="ru-RU" sz="3200" b="1" dirty="0">
                <a:solidFill>
                  <a:srgbClr val="C5000B"/>
                </a:solidFill>
                <a:latin typeface="Alexander" charset="0"/>
              </a:rPr>
              <a:t> год рождения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великого математика- </a:t>
            </a:r>
            <a:r>
              <a:rPr lang="ru-RU" sz="3200" b="1" dirty="0">
                <a:solidFill>
                  <a:srgbClr val="C5000B"/>
                </a:solidFill>
                <a:latin typeface="Alexander" charset="0"/>
              </a:rPr>
              <a:t>создателя теории</a:t>
            </a:r>
            <a:r>
              <a:rPr lang="ru-RU" sz="3200" dirty="0">
                <a:solidFill>
                  <a:srgbClr val="C5000B"/>
                </a:solidFill>
                <a:latin typeface="Times New Roman" pitchFamily="18" charset="0"/>
              </a:rPr>
              <a:t>, 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ставшей краеугольным камнем в математике</a:t>
            </a:r>
            <a:r>
              <a:rPr lang="ru-RU" sz="3200" b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О каком</a:t>
            </a:r>
            <a:r>
              <a:rPr lang="ru-RU" sz="3200" b="1" dirty="0">
                <a:solidFill>
                  <a:srgbClr val="C5000B"/>
                </a:solidFill>
                <a:latin typeface="Alexander" charset="0"/>
              </a:rPr>
              <a:t> математике 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идет речь и что за</a:t>
            </a:r>
            <a:r>
              <a:rPr lang="ru-RU" sz="3200" b="1" dirty="0">
                <a:solidFill>
                  <a:srgbClr val="C5000B"/>
                </a:solidFill>
                <a:latin typeface="Alexander" charset="0"/>
              </a:rPr>
              <a:t> теорию 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он создал?</a:t>
            </a: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75" y="1800225"/>
            <a:ext cx="3743325" cy="5062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itchFamily="34" charset="0"/>
              </a:rPr>
              <a:t>2</a:t>
            </a:r>
            <a:r>
              <a:rPr lang="ru-RU" b="1" dirty="0" smtClean="0">
                <a:latin typeface="Arial Narrow" pitchFamily="34" charset="0"/>
                <a:cs typeface="Times New Roman"/>
              </a:rPr>
              <a:t>→10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 </a:t>
            </a:r>
            <a:r>
              <a:rPr lang="ru-RU" sz="6600" dirty="0" smtClean="0">
                <a:solidFill>
                  <a:srgbClr val="C5000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11100110101= </a:t>
            </a:r>
            <a:r>
              <a:rPr lang="ru-RU" sz="6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1845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183188" y="2422515"/>
          <a:ext cx="422277" cy="1435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3" imgW="126720" imgH="431640" progId="Equation.3">
                  <p:embed/>
                </p:oleObj>
              </mc:Choice>
              <mc:Fallback>
                <p:oleObj name="Формула" r:id="rId3" imgW="1267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88" y="2422515"/>
                        <a:ext cx="422277" cy="1435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18" y="1350964"/>
            <a:ext cx="8786874" cy="414338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Математика - это искусство называть разные вещи одним и тем же именем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А. Пуанкаре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539718" y="314987"/>
            <a:ext cx="9540907" cy="149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794" tIns="50397" rIns="100794" bIns="50397" anchor="ctr">
            <a:spAutoFit/>
          </a:bodyPr>
          <a:lstStyle/>
          <a:p>
            <a:pPr algn="just"/>
            <a:r>
              <a:rPr lang="ru-RU" sz="4800" b="1" dirty="0" smtClean="0">
                <a:solidFill>
                  <a:schemeClr val="tx2"/>
                </a:solidFill>
                <a:latin typeface="Times New Roman" pitchFamily="18" charset="0"/>
              </a:rPr>
              <a:t>Георг Кантор  </a:t>
            </a:r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</a:rPr>
              <a:t>– основатель </a:t>
            </a:r>
          </a:p>
          <a:p>
            <a:pPr algn="just"/>
            <a:r>
              <a:rPr lang="ru-RU" sz="4800" dirty="0" smtClean="0">
                <a:solidFill>
                  <a:schemeClr val="tx2"/>
                </a:solidFill>
                <a:latin typeface="Times New Roman" pitchFamily="18" charset="0"/>
              </a:rPr>
              <a:t>                             теории множеств</a:t>
            </a:r>
            <a:endParaRPr lang="ru-RU" sz="4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254494" y="2565391"/>
            <a:ext cx="5357850" cy="3631463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 lIns="100794" tIns="50397" rIns="100794" bIns="50397" anchor="ctr">
            <a:spAutoFit/>
          </a:bodyPr>
          <a:lstStyle/>
          <a:p>
            <a:r>
              <a:rPr lang="ru-RU" sz="2800" dirty="0">
                <a:solidFill>
                  <a:srgbClr val="008080"/>
                </a:solidFill>
                <a:ea typeface="Times New Roman" pitchFamily="18" charset="0"/>
                <a:cs typeface="Arial" pitchFamily="34" charset="0"/>
              </a:rPr>
              <a:t>(</a:t>
            </a:r>
            <a:r>
              <a:rPr lang="ru-RU" sz="4800" b="1" dirty="0">
                <a:solidFill>
                  <a:srgbClr val="008080"/>
                </a:solidFill>
                <a:ea typeface="Times New Roman" pitchFamily="18" charset="0"/>
                <a:cs typeface="Arial" pitchFamily="34" charset="0"/>
              </a:rPr>
              <a:t>1845</a:t>
            </a:r>
            <a:r>
              <a:rPr lang="ru-RU" sz="2800" b="1" dirty="0">
                <a:solidFill>
                  <a:srgbClr val="008080"/>
                </a:solidFill>
                <a:ea typeface="Times New Roman" pitchFamily="18" charset="0"/>
                <a:cs typeface="Arial" pitchFamily="34" charset="0"/>
              </a:rPr>
              <a:t>—1918) — немецкий математик, логик, теолог, создатель теории бесконечных множеств, оказавшей определяющее влияние на развитие математических наук на рубеже </a:t>
            </a:r>
            <a:r>
              <a:rPr lang="ru-RU" sz="2800" b="1" dirty="0" smtClean="0">
                <a:solidFill>
                  <a:srgbClr val="008080"/>
                </a:solidFill>
                <a:ea typeface="Times New Roman" pitchFamily="18" charset="0"/>
                <a:cs typeface="Arial" pitchFamily="34" charset="0"/>
              </a:rPr>
              <a:t>19 - </a:t>
            </a:r>
            <a:r>
              <a:rPr lang="ru-RU" sz="2800" b="1" dirty="0">
                <a:solidFill>
                  <a:srgbClr val="008080"/>
                </a:solidFill>
                <a:ea typeface="Times New Roman" pitchFamily="18" charset="0"/>
                <a:cs typeface="Arial" pitchFamily="34" charset="0"/>
              </a:rPr>
              <a:t>20 вв. </a:t>
            </a:r>
            <a:endParaRPr lang="ru-RU" sz="2800" b="1" dirty="0"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2290" name="Picture 2" descr="http://im3-tub-ru.yandex.net/i?id=353960019-14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5470" y="1779573"/>
            <a:ext cx="2847147" cy="4186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Чтобы переварить знания, надо поглощать их с аппетитом.                                            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А. Франц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нашем сегодняшнем меню 15 блюд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их попробуем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2" descr="ec0b7a2d097d486247392b8434ed2d7b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7436" y="3422647"/>
            <a:ext cx="3635375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заданий 1-15</a:t>
            </a:r>
            <a:endParaRPr lang="ru-RU" dirty="0"/>
          </a:p>
        </p:txBody>
      </p:sp>
      <p:pic>
        <p:nvPicPr>
          <p:cNvPr id="6" name="Picture 14" descr="Рисунок123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40444" y="3494085"/>
            <a:ext cx="3485374" cy="3577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Д/З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Придумать аналогичные задания для соседа по парте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Выписать задания, которые относятся к данной теме, но мы их еще не решали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(смотри банк заданий или сайт Гущина)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girl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280" y="4422779"/>
            <a:ext cx="252253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528" y="1065193"/>
            <a:ext cx="9072563" cy="498903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научился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узнал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понял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понял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мне надо…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 уроке 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вспомнил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Мне понравилось все…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Ничего нового не узнал, но …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triumphday.ru/?abe=cartoon-woman-teachers-13GiSg2/d9XOZgPssZstURHaSwCcfcCmzmf0ac6QMHddkADcJTMpefZKU5DEKNFPW1CTRE1exZ/3LZEbjDyZq/rNnGiSUcuiXE3he0a/58zUkJjpqIx3eWbHfVCyRbNpZmxBgoGNrTeC8EZcDVkodJC7mxzI7GrpRRieNo3wkgbgMWCJZDojKACi9TGnFwUCs4zCG98=cl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9204" y="1851011"/>
            <a:ext cx="21780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2"/>
          <p:cNvSpPr>
            <a:spLocks noChangeArrowheads="1" noChangeShapeType="1" noTextEdit="1"/>
          </p:cNvSpPr>
          <p:nvPr/>
        </p:nvSpPr>
        <p:spPr bwMode="auto">
          <a:xfrm>
            <a:off x="276517" y="208241"/>
            <a:ext cx="9527591" cy="2301151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Inflate">
              <a:avLst>
                <a:gd name="adj" fmla="val 12667"/>
              </a:avLst>
            </a:prstTxWarp>
          </a:bodyPr>
          <a:lstStyle/>
          <a:p>
            <a:pPr algn="ctr"/>
            <a:r>
              <a:rPr lang="ru-RU" sz="4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Bookman Old Style"/>
              </a:rPr>
              <a:t>Спасибо за урок !</a:t>
            </a:r>
          </a:p>
        </p:txBody>
      </p:sp>
      <p:sp>
        <p:nvSpPr>
          <p:cNvPr id="32771" name="WordArt 4"/>
          <p:cNvSpPr>
            <a:spLocks noChangeArrowheads="1" noChangeShapeType="1" noTextEdit="1"/>
          </p:cNvSpPr>
          <p:nvPr/>
        </p:nvSpPr>
        <p:spPr bwMode="auto">
          <a:xfrm>
            <a:off x="1071067" y="4415061"/>
            <a:ext cx="8097753" cy="2936374"/>
          </a:xfrm>
          <a:prstGeom prst="rect">
            <a:avLst/>
          </a:prstGeom>
        </p:spPr>
        <p:txBody>
          <a:bodyPr wrap="none" lIns="100794" tIns="50397" rIns="100794" bIns="50397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ru-RU" sz="4000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33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Verdana"/>
              </a:rPr>
              <a:t>Молодцы!</a:t>
            </a:r>
          </a:p>
        </p:txBody>
      </p:sp>
      <p:pic>
        <p:nvPicPr>
          <p:cNvPr id="32772" name="Picture 5" descr="a3830f330bd7aabfa365b39b903ced18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2225" y="2271402"/>
            <a:ext cx="3414462" cy="2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Коллеги, с наступающим  Вас Новым годом!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 descr="C:\Documents and Settings\Admin\Рабочий стол\Новые анимации\detskie160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11420" y="1565259"/>
            <a:ext cx="4572910" cy="570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Подумайте,  каким именем можно назвать эти буквы?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en-US" sz="8000" dirty="0" smtClean="0"/>
              <a:t>N              </a:t>
            </a:r>
            <a:r>
              <a:rPr lang="ru-RU" sz="8000" dirty="0" smtClean="0"/>
              <a:t>           </a:t>
            </a:r>
            <a:r>
              <a:rPr lang="en-US" sz="8000" dirty="0" smtClean="0"/>
              <a:t> R</a:t>
            </a:r>
          </a:p>
          <a:p>
            <a:pPr>
              <a:buNone/>
            </a:pPr>
            <a:r>
              <a:rPr lang="en-US" sz="8000" dirty="0" smtClean="0"/>
              <a:t>					 Z </a:t>
            </a:r>
          </a:p>
          <a:p>
            <a:pPr>
              <a:buNone/>
            </a:pPr>
            <a:r>
              <a:rPr lang="en-US" sz="8000" dirty="0" smtClean="0"/>
              <a:t>											Q         </a:t>
            </a:r>
            <a:r>
              <a:rPr lang="ru-RU" sz="8000" dirty="0" smtClean="0"/>
              <a:t>     </a:t>
            </a:r>
            <a:r>
              <a:rPr lang="en-US" sz="8000" dirty="0" smtClean="0"/>
              <a:t>  I</a:t>
            </a:r>
            <a:endParaRPr lang="ru-RU" sz="8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4031" y="2136764"/>
            <a:ext cx="9072563" cy="46161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Посмотрите на задания, которые лежат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     у вас на парте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Попробуйте сформулировать тему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MCj042811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302" y="0"/>
            <a:ext cx="1978948" cy="21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6908" y="850879"/>
            <a:ext cx="8569325" cy="304643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Числовые множества в заданиях</a:t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ОГЭ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9850" y="4208465"/>
            <a:ext cx="7056437" cy="193198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280" y="4422779"/>
            <a:ext cx="2571768" cy="2754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594" y="350813"/>
            <a:ext cx="9072563" cy="49890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Посмотрите на задания и попробуйте сформулировать задачи урока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MCj042811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56" y="4494217"/>
            <a:ext cx="2508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Научиться сравнивать числа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Определять положение числа на числовой прямой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Определять какому множеству принадлежит число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упорядочивать числа в порядке возрастания и убывания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80" y="279375"/>
            <a:ext cx="9066212" cy="1257300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Покажите с помощью кругов Эйлера как одно множество входит в другое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</a:t>
            </a:r>
            <a:r>
              <a:rPr lang="en-US" sz="8000" dirty="0" smtClean="0"/>
              <a:t>N           </a:t>
            </a:r>
            <a:r>
              <a:rPr lang="ru-RU" sz="8000" dirty="0" smtClean="0"/>
              <a:t>  </a:t>
            </a:r>
            <a:r>
              <a:rPr lang="en-US" sz="8000" dirty="0" smtClean="0"/>
              <a:t>R</a:t>
            </a:r>
          </a:p>
          <a:p>
            <a:pPr>
              <a:buNone/>
            </a:pPr>
            <a:r>
              <a:rPr lang="en-US" sz="8000" dirty="0" smtClean="0"/>
              <a:t>				 Z </a:t>
            </a:r>
          </a:p>
          <a:p>
            <a:pPr>
              <a:buNone/>
            </a:pPr>
            <a:r>
              <a:rPr lang="en-US" sz="8000" dirty="0" smtClean="0"/>
              <a:t>			Q           I</a:t>
            </a:r>
            <a:endParaRPr lang="ru-RU" sz="8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какие две группы можно разделить данные числовые множества?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</a:t>
            </a:r>
            <a:r>
              <a:rPr lang="en-US" sz="8000" dirty="0" smtClean="0"/>
              <a:t>N</a:t>
            </a:r>
          </a:p>
          <a:p>
            <a:pPr>
              <a:buNone/>
            </a:pPr>
            <a:r>
              <a:rPr lang="en-US" sz="8000" dirty="0" smtClean="0"/>
              <a:t>				 </a:t>
            </a:r>
            <a:r>
              <a:rPr lang="ru-RU" sz="8000" dirty="0" smtClean="0"/>
              <a:t>  </a:t>
            </a:r>
            <a:r>
              <a:rPr lang="en-US" sz="8000" dirty="0" smtClean="0"/>
              <a:t>Z </a:t>
            </a:r>
            <a:r>
              <a:rPr lang="ru-RU" sz="8000" dirty="0" smtClean="0"/>
              <a:t>            </a:t>
            </a:r>
            <a:r>
              <a:rPr lang="en-US" sz="8000" dirty="0" smtClean="0"/>
              <a:t>I</a:t>
            </a:r>
          </a:p>
          <a:p>
            <a:pPr>
              <a:buNone/>
            </a:pPr>
            <a:r>
              <a:rPr lang="en-US" sz="8000" dirty="0" smtClean="0"/>
              <a:t>			Q</a:t>
            </a:r>
            <a:endParaRPr lang="ru-RU" sz="8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654</Words>
  <Application>Microsoft Office PowerPoint</Application>
  <PresentationFormat>Произвольный</PresentationFormat>
  <Paragraphs>142</Paragraphs>
  <Slides>26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Тема Office</vt:lpstr>
      <vt:lpstr>Формула</vt:lpstr>
      <vt:lpstr>Презентация PowerPoint</vt:lpstr>
      <vt:lpstr>Математика - это искусство называть разные вещи одним и тем же именем        А. Пуанкаре</vt:lpstr>
      <vt:lpstr>Подумайте,  каким именем можно назвать эти буквы?</vt:lpstr>
      <vt:lpstr> </vt:lpstr>
      <vt:lpstr>   Числовые множества в заданиях  ОГЭ   </vt:lpstr>
      <vt:lpstr> </vt:lpstr>
      <vt:lpstr>Задачи урока</vt:lpstr>
      <vt:lpstr>Покажите с помощью кругов Эйлера как одно множество входит в другое</vt:lpstr>
      <vt:lpstr>На какие две группы можно разделить данные числовые множества?</vt:lpstr>
      <vt:lpstr>Рациональные числа  a/b, где a целое число , а b натуральное число </vt:lpstr>
      <vt:lpstr>Иррациональные числа</vt:lpstr>
      <vt:lpstr>Презентация PowerPoint</vt:lpstr>
      <vt:lpstr>Давайте подумаем</vt:lpstr>
      <vt:lpstr>Определите к какому множеству относится число (запишите ответ в виде набора цифр из 0 и 1).</vt:lpstr>
      <vt:lpstr>111 00 11 01 01</vt:lpstr>
      <vt:lpstr>Презентация PowerPoint</vt:lpstr>
      <vt:lpstr>Презентация PowerPoint</vt:lpstr>
      <vt:lpstr>Презентация PowerPoint</vt:lpstr>
      <vt:lpstr>2→10</vt:lpstr>
      <vt:lpstr>Презентация PowerPoint</vt:lpstr>
      <vt:lpstr> Чтобы переварить знания, надо поглощать их с аппетитом.                                                А. Франц </vt:lpstr>
      <vt:lpstr>Решение заданий 1-15</vt:lpstr>
      <vt:lpstr>Д/З</vt:lpstr>
      <vt:lpstr> Итог  </vt:lpstr>
      <vt:lpstr>Презентация PowerPoint</vt:lpstr>
      <vt:lpstr>Коллеги, с наступающим  Вас Новым годом!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Рациональные числа</dc:title>
  <dc:creator>uchitel</dc:creator>
  <cp:lastModifiedBy>User</cp:lastModifiedBy>
  <cp:revision>107</cp:revision>
  <cp:lastPrinted>1601-01-01T00:00:00Z</cp:lastPrinted>
  <dcterms:created xsi:type="dcterms:W3CDTF">2015-11-30T00:50:33Z</dcterms:created>
  <dcterms:modified xsi:type="dcterms:W3CDTF">2017-08-19T23:50:16Z</dcterms:modified>
</cp:coreProperties>
</file>