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5" r:id="rId19"/>
    <p:sldId id="272" r:id="rId20"/>
    <p:sldId id="27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06D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ransition spd="slow">
    <p:wip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188640"/>
            <a:ext cx="7128792" cy="26642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600" b="1" dirty="0" smtClean="0">
                <a:solidFill>
                  <a:srgbClr val="1006D0"/>
                </a:solidFill>
              </a:rPr>
              <a:t>«Самоуправление в школьном коллективе как необходимое</a:t>
            </a:r>
            <a:br>
              <a:rPr lang="ru-RU" sz="3600" b="1" dirty="0" smtClean="0">
                <a:solidFill>
                  <a:srgbClr val="1006D0"/>
                </a:solidFill>
              </a:rPr>
            </a:br>
            <a:r>
              <a:rPr lang="ru-RU" sz="3600" b="1" dirty="0" smtClean="0">
                <a:solidFill>
                  <a:srgbClr val="1006D0"/>
                </a:solidFill>
              </a:rPr>
              <a:t>средство развития и саморазвития личности школьника»</a:t>
            </a:r>
            <a:endParaRPr lang="ru-RU" sz="3600" b="1" dirty="0">
              <a:solidFill>
                <a:srgbClr val="1006D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3429000"/>
            <a:ext cx="6400800" cy="1752600"/>
          </a:xfrm>
        </p:spPr>
        <p:txBody>
          <a:bodyPr>
            <a:noAutofit/>
          </a:bodyPr>
          <a:lstStyle/>
          <a:p>
            <a:pPr algn="r"/>
            <a:endParaRPr lang="ru-RU" sz="2000" dirty="0" smtClean="0">
              <a:solidFill>
                <a:srgbClr val="FF0000"/>
              </a:solidFill>
            </a:endParaRPr>
          </a:p>
          <a:p>
            <a:pPr algn="r"/>
            <a:r>
              <a:rPr lang="ru-RU" sz="2000" dirty="0" smtClean="0">
                <a:solidFill>
                  <a:srgbClr val="002060"/>
                </a:solidFill>
              </a:rPr>
              <a:t>Муниципальное бюджетное общеобразовательное учреждение </a:t>
            </a:r>
          </a:p>
          <a:p>
            <a:pPr algn="r"/>
            <a:r>
              <a:rPr lang="ru-RU" sz="2000" dirty="0" smtClean="0">
                <a:solidFill>
                  <a:srgbClr val="002060"/>
                </a:solidFill>
              </a:rPr>
              <a:t>«Средняя общеобразовательная </a:t>
            </a:r>
          </a:p>
          <a:p>
            <a:pPr algn="r"/>
            <a:r>
              <a:rPr lang="ru-RU" sz="2000" dirty="0" smtClean="0">
                <a:solidFill>
                  <a:srgbClr val="002060"/>
                </a:solidFill>
              </a:rPr>
              <a:t>школа №11»</a:t>
            </a:r>
          </a:p>
          <a:p>
            <a:pPr algn="r"/>
            <a:endParaRPr lang="ru-RU" sz="2000" dirty="0" smtClean="0">
              <a:solidFill>
                <a:srgbClr val="002060"/>
              </a:solidFill>
            </a:endParaRPr>
          </a:p>
          <a:p>
            <a:pPr algn="r"/>
            <a:endParaRPr lang="ru-RU" sz="2000" dirty="0" smtClean="0">
              <a:solidFill>
                <a:srgbClr val="002060"/>
              </a:solidFill>
            </a:endParaRPr>
          </a:p>
          <a:p>
            <a:pPr algn="r"/>
            <a:r>
              <a:rPr lang="ru-RU" sz="2000" dirty="0" smtClean="0">
                <a:solidFill>
                  <a:srgbClr val="002060"/>
                </a:solidFill>
              </a:rPr>
              <a:t>Март 2017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1006D0"/>
                </a:solidFill>
                <a:latin typeface="Georgia" pitchFamily="18" charset="0"/>
              </a:rPr>
              <a:t>Структура  организации самоуправления в классе</a:t>
            </a:r>
            <a:endParaRPr lang="ru-RU" sz="3200" b="1" dirty="0">
              <a:solidFill>
                <a:srgbClr val="1006D0"/>
              </a:solidFill>
              <a:latin typeface="Georgia" pitchFamily="18" charset="0"/>
            </a:endParaRPr>
          </a:p>
        </p:txBody>
      </p:sp>
      <p:pic>
        <p:nvPicPr>
          <p:cNvPr id="141313" name="Picture 1" descr="E:\педсовет самоуправление\image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44824"/>
            <a:ext cx="8253249" cy="324132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1006D0"/>
                </a:solidFill>
                <a:latin typeface="Georgia" pitchFamily="18" charset="0"/>
              </a:rPr>
              <a:t>Структура  организации в школе</a:t>
            </a:r>
            <a:endParaRPr lang="ru-RU" sz="3200" b="1" dirty="0">
              <a:solidFill>
                <a:srgbClr val="1006D0"/>
              </a:solidFill>
              <a:latin typeface="Georgia" pitchFamily="18" charset="0"/>
            </a:endParaRPr>
          </a:p>
        </p:txBody>
      </p:sp>
      <p:pic>
        <p:nvPicPr>
          <p:cNvPr id="140289" name="Picture 1" descr="E:\педсовет самоуправление\image3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7955303" cy="41764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1"/>
          <p:cNvSpPr>
            <a:spLocks noChangeArrowheads="1"/>
          </p:cNvSpPr>
          <p:nvPr/>
        </p:nvSpPr>
        <p:spPr bwMode="auto">
          <a:xfrm>
            <a:off x="323528" y="86723"/>
            <a:ext cx="8424936" cy="6510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800" b="1" dirty="0" smtClean="0">
                <a:solidFill>
                  <a:srgbClr val="1006D0"/>
                </a:solidFill>
              </a:rPr>
              <a:t>Нормативно-правовая база:</a:t>
            </a:r>
            <a:endParaRPr lang="ru-RU" sz="2800" dirty="0" smtClean="0">
              <a:solidFill>
                <a:srgbClr val="1006D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ru-RU" sz="2800" dirty="0" smtClean="0"/>
              <a:t>Конвенция ООН о правах ребёнка</a:t>
            </a:r>
          </a:p>
          <a:p>
            <a:pPr lvl="0">
              <a:buFont typeface="Wingdings" pitchFamily="2" charset="2"/>
              <a:buChar char="v"/>
            </a:pPr>
            <a:r>
              <a:rPr lang="ru-RU" sz="2800" dirty="0" smtClean="0"/>
              <a:t>Закон РФ «Об образовании»</a:t>
            </a:r>
          </a:p>
          <a:p>
            <a:pPr lvl="0">
              <a:buFont typeface="Wingdings" pitchFamily="2" charset="2"/>
              <a:buChar char="v"/>
            </a:pPr>
            <a:r>
              <a:rPr lang="ru-RU" sz="2800" dirty="0" smtClean="0"/>
              <a:t>Федеральный государственный образовательный стандарт начального и общего образования</a:t>
            </a:r>
          </a:p>
          <a:p>
            <a:pPr lvl="0">
              <a:buFont typeface="Wingdings" pitchFamily="2" charset="2"/>
              <a:buChar char="v"/>
            </a:pPr>
            <a:r>
              <a:rPr lang="ru-RU" sz="2800" dirty="0" smtClean="0"/>
              <a:t>Федеральная программа развития образования РФ</a:t>
            </a:r>
          </a:p>
          <a:p>
            <a:pPr lvl="0">
              <a:buFont typeface="Wingdings" pitchFamily="2" charset="2"/>
              <a:buChar char="v"/>
            </a:pPr>
            <a:r>
              <a:rPr lang="ru-RU" sz="2800" dirty="0" smtClean="0"/>
              <a:t>Концепция патриотического воспитания граждан РФ</a:t>
            </a:r>
          </a:p>
          <a:p>
            <a:pPr lvl="0">
              <a:buFont typeface="Wingdings" pitchFamily="2" charset="2"/>
              <a:buChar char="v"/>
            </a:pPr>
            <a:r>
              <a:rPr lang="ru-RU" sz="2800" dirty="0" smtClean="0"/>
              <a:t>Указ Президента «О национальной стратегии действий в отношении детей РФ до 2017года»</a:t>
            </a:r>
          </a:p>
          <a:p>
            <a:pPr lvl="0">
              <a:buFont typeface="Wingdings" pitchFamily="2" charset="2"/>
              <a:buChar char="v"/>
            </a:pPr>
            <a:r>
              <a:rPr lang="ru-RU" sz="2800" dirty="0" smtClean="0"/>
              <a:t>Устав школы и целевые школьные программы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1"/>
          <p:cNvSpPr>
            <a:spLocks noChangeArrowheads="1"/>
          </p:cNvSpPr>
          <p:nvPr/>
        </p:nvSpPr>
        <p:spPr bwMode="auto">
          <a:xfrm>
            <a:off x="395536" y="443572"/>
            <a:ext cx="8208912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В соответствии со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1006D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ФГОС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на ступени начального общего образования осуществляется: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становление основ гражданской идентичности и мировоззрения обучающихся;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формирование основ умения учиться и способности к организации своей деятельности – умение принимать, сохранять цели и следовать им в учебной деятельности, планировать её, осуществлять контроль и оценку, взаимодействовать с педагогом и сверстниками в учебном процессе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1"/>
          <p:cNvSpPr>
            <a:spLocks noChangeArrowheads="1"/>
          </p:cNvSpPr>
          <p:nvPr/>
        </p:nvSpPr>
        <p:spPr bwMode="auto">
          <a:xfrm>
            <a:off x="539552" y="692696"/>
            <a:ext cx="784887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Одним из ключевых принципов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1006D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Национальной стратегии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является: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максимальная реализация потенциала каждого ребёнка.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В Российской Федерации должны создаваться условия для формирования достойной жизненной перспективы для каждого ребёнка, его образования, воспитания и социализации, максимально возможной самореализации в социально позитивных видах деятельности.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1"/>
          <p:cNvSpPr>
            <a:spLocks noChangeArrowheads="1"/>
          </p:cNvSpPr>
          <p:nvPr/>
        </p:nvSpPr>
        <p:spPr bwMode="auto">
          <a:xfrm>
            <a:off x="611560" y="1196752"/>
            <a:ext cx="770485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1006D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Пути создания жизнеспособных органов самоуправления: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Найти сферы полезной для школы и значимой для учеников школьной</a:t>
            </a:r>
            <a:r>
              <a:rPr lang="ru-RU" sz="28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деятельности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Сделать эти сферы эмоционально насыщенными и интересными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Предоставить педагогическую поддержку и помощь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Rectangle 1"/>
          <p:cNvSpPr>
            <a:spLocks noChangeArrowheads="1"/>
          </p:cNvSpPr>
          <p:nvPr/>
        </p:nvSpPr>
        <p:spPr bwMode="auto">
          <a:xfrm>
            <a:off x="395536" y="548680"/>
            <a:ext cx="813690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1006D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Какие области можно отдать ребятам: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u="none" strike="noStrike" cap="none" normalizeH="0" baseline="0" dirty="0" smtClean="0">
              <a:ln>
                <a:noFill/>
              </a:ln>
              <a:solidFill>
                <a:srgbClr val="1006D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Досуг, школьные вечера, дискотеки, праздники, КТД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Деятельность школьной прессы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Спорт и спортивные мероприятия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Тимуровская работа, волонтерское движение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Уборка пришкольной территории, самообслуживание в столовой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Реальное участие ребят в педсоветах, конференциях, родительских комитетах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0"/>
            <a:ext cx="8136904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1006D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Формы работы с ученическим самоуправлением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1006D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Временные творческие группы. Они создаются на период подготовки и проведения различных учебных, воспитательных и организационных дел. Входят в них педагоги, дети, а иногда и родители.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Ежемесячные встречи директора и администрации с президентским советом. Это одна из важных структур управления школой и ее демократизации.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Еженедельные встречи ЗДВР с представителями классов. Это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совещательно-информационный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орган детского самоуправления.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786771"/>
            <a:ext cx="813690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u="none" strike="noStrike" cap="none" normalizeH="0" baseline="0" dirty="0" smtClean="0">
                <a:ln>
                  <a:noFill/>
                </a:ln>
                <a:solidFill>
                  <a:srgbClr val="1006D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Компетенции родителей в развитии ученического самоуправления: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1006D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Образовательные компетенции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Воспитательные компетенции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Личностные компетенции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Rectangle 1"/>
          <p:cNvSpPr>
            <a:spLocks noChangeArrowheads="1"/>
          </p:cNvSpPr>
          <p:nvPr/>
        </p:nvSpPr>
        <p:spPr bwMode="auto">
          <a:xfrm>
            <a:off x="611560" y="980728"/>
            <a:ext cx="799288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1006D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ВЫВОД: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Самоуправление в школе возможно, более того оно необходимо. Мы сможем воспитать субъектов своей собственной жизни только в том случае, если в самом начале жизни ребята почувствуют, поймут и уверуют, что они что-то могут, на что-то способны. Только в сообществе себе подобных ребенок лучше познает правила общежития, самого себя, учится строить взаимоотношения, вооружается более разнообразными способами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самопроявления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Rectangle 1"/>
          <p:cNvSpPr>
            <a:spLocks noChangeArrowheads="1"/>
          </p:cNvSpPr>
          <p:nvPr/>
        </p:nvSpPr>
        <p:spPr bwMode="auto">
          <a:xfrm>
            <a:off x="1115616" y="705986"/>
            <a:ext cx="734481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1006D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«Только там, где есть общественная жизнь,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1006D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1006D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есть потребность и возможность САМОУПРАВЛЕНИЯ.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1006D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Где ее нет, всякое САМОУПРАВЛЕНИЕ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1006D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1006D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выродится в фикцию или игру»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1006D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1006D0"/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1006D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С.И. Гессен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1006D0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1"/>
          <p:cNvSpPr>
            <a:spLocks noChangeArrowheads="1"/>
          </p:cNvSpPr>
          <p:nvPr/>
        </p:nvSpPr>
        <p:spPr bwMode="auto">
          <a:xfrm>
            <a:off x="323528" y="615171"/>
            <a:ext cx="806489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006D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Проект решения педсовета: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1006D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1. Признать школьное самоуправление фактором, способствующим развитию</a:t>
            </a:r>
            <a:r>
              <a:rPr lang="ru-RU" dirty="0" smtClean="0">
                <a:latin typeface="Georgia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конкурентоспособной личности.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2. Взять за основу проект программы «Ученическое самоуправление», ввести ее в действие с 01.09.2017г.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3. В целях обучения учащихся основам самоуправления создать в 2017-2018 учебном году школу «Лидер». (отв. педагог-организатор)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4. Педагогу-организатору в срок до 01.06.2017 разработать план работы школы «Лидер» на 2017-2018 учебный год.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5. Заместителю директора по ВР в срок до 01.06.2017 г. подготовить план мероприятий на 2017-2018 учебный год для привлечения родителей обучающихся к организации школьного самоуправления.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6. Классным руководителям вместе с классными коллективами в конце учебного года проанализировать систему ученического самоуправления в классе и определить пути ее совершенствования.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7. Изучить положения Закона Российской Федерации «Об общественных объединениях», которым регулируется деятельность детской общественной организации, а также </a:t>
            </a:r>
            <a:r>
              <a:rPr lang="ru-RU" dirty="0" smtClean="0">
                <a:latin typeface="Georgia" pitchFamily="18" charset="0"/>
                <a:ea typeface="Calibri" pitchFamily="34" charset="0"/>
                <a:cs typeface="Times New Roman" pitchFamily="18" charset="0"/>
              </a:rPr>
              <a:t>ст. 26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Закона Российской Федерации «Об образовании», где провозглашен принцип самоуправления школы, в том числе и с участием школьников.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Rectangle 1"/>
          <p:cNvSpPr>
            <a:spLocks noChangeArrowheads="1"/>
          </p:cNvSpPr>
          <p:nvPr/>
        </p:nvSpPr>
        <p:spPr bwMode="auto">
          <a:xfrm>
            <a:off x="539552" y="764704"/>
            <a:ext cx="799288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1006D0"/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1006D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Цель педсовета: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1006D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Организация системы ученического самоуправления для развития и саморазвития личности школьника в условиях современной школы</a:t>
            </a:r>
            <a:endParaRPr kumimoji="0" lang="ru-RU" sz="4000" b="0" i="0" u="none" strike="noStrike" cap="none" normalizeH="0" baseline="0" dirty="0" smtClean="0">
              <a:ln>
                <a:noFill/>
              </a:ln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Rectangle 1"/>
          <p:cNvSpPr>
            <a:spLocks noChangeArrowheads="1"/>
          </p:cNvSpPr>
          <p:nvPr/>
        </p:nvSpPr>
        <p:spPr bwMode="auto">
          <a:xfrm>
            <a:off x="323528" y="208039"/>
            <a:ext cx="8208912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1006D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Задачи: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1006D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Проанализировать условия, необходимые для формирования конкурентоспособной личности, через развитие ученического самоуправления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Обсудить и решить актуальные проблемы школьного самоуправления, обменяться мнениями, изучить и распространить педагогический опыт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Вовлечь всех участников педсовета в активную продуктивную деятельность, сотрудничество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Разработать пути создания системы школьного ученического самоуправления, направленные на саморазвитие личности школьника в условиях современной школы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Rectangle 1"/>
          <p:cNvSpPr>
            <a:spLocks noChangeArrowheads="1"/>
          </p:cNvSpPr>
          <p:nvPr/>
        </p:nvSpPr>
        <p:spPr bwMode="auto">
          <a:xfrm>
            <a:off x="251520" y="733246"/>
            <a:ext cx="842493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Самоуправление осуществляется благодаря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1006D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самоанализу, самооценке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и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1006D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самокритике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, сделанными по отношению к своей деятельности или организации. Как правило, в повседневной деятельности самоуправление проявляется в планировании деятельности коллектива, организации этой деятельности, в анализе своей работы, подведении итогов сделанного и принятии решений.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Rectangle 1"/>
          <p:cNvSpPr>
            <a:spLocks noChangeArrowheads="1"/>
          </p:cNvSpPr>
          <p:nvPr/>
        </p:nvSpPr>
        <p:spPr bwMode="auto">
          <a:xfrm>
            <a:off x="323528" y="836712"/>
            <a:ext cx="8136904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1006D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Этапы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Georgia" pitchFamily="18" charset="0"/>
                <a:ea typeface="Calibri" pitchFamily="34" charset="0"/>
                <a:cs typeface="Times New Roman" pitchFamily="18" charset="0"/>
              </a:rPr>
              <a:t>формирования самоуправления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AutoNum type="arabicPeriod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Этап воздействия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AutoNum type="arabicPeriod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Этап взаимодействия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AutoNum type="arabicPeriod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Этап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соразвития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Rectangle 1"/>
          <p:cNvSpPr>
            <a:spLocks noChangeArrowheads="1"/>
          </p:cNvSpPr>
          <p:nvPr/>
        </p:nvSpPr>
        <p:spPr bwMode="auto">
          <a:xfrm>
            <a:off x="611560" y="1196752"/>
            <a:ext cx="784887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1006D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Принцип 10 Декларации о правах ребенка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―Растить будущих граждан в полном сознании, что их энергия и способности должны посвящаться служению на пользу другим людям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1"/>
          <p:cNvSpPr>
            <a:spLocks noChangeArrowheads="1"/>
          </p:cNvSpPr>
          <p:nvPr/>
        </p:nvSpPr>
        <p:spPr bwMode="auto">
          <a:xfrm>
            <a:off x="251520" y="215443"/>
            <a:ext cx="8352928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1006D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Функции совета класса (СК)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1006D0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участвует в обсуждении и составлении плана работы класса;</a:t>
            </a:r>
            <a:endParaRPr lang="ru-RU" sz="2800" dirty="0" smtClean="0"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подбирает и назначает ответственных за выполнение различных дел класса;</a:t>
            </a:r>
            <a:endParaRPr lang="ru-RU" sz="2800" dirty="0" smtClean="0"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заслушивает отчеты о проделанной работе ответственных за направления;</a:t>
            </a:r>
            <a:endParaRPr lang="ru-RU" sz="2800" dirty="0" smtClean="0"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организует участие класса в КТД;</a:t>
            </a:r>
            <a:endParaRPr lang="ru-RU" sz="2800" dirty="0" smtClean="0"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выбирает темы и вопросы для проведения классных мероприятий и тематических классных часов;</a:t>
            </a:r>
            <a:endParaRPr lang="ru-RU" sz="2800" dirty="0" smtClean="0"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обсуждает и решает вопросы о поощрениях и наказаниях;</a:t>
            </a:r>
            <a:endParaRPr lang="ru-RU" sz="2800" dirty="0" smtClean="0"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поддерживает связь с ЦОЖ (центр общественной жизни).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1006D0"/>
                </a:solidFill>
                <a:latin typeface="Georgia" pitchFamily="18" charset="0"/>
              </a:rPr>
              <a:t>Структура  организации общешкольного самоуправления</a:t>
            </a:r>
            <a:endParaRPr lang="ru-RU" sz="3200" b="1" dirty="0">
              <a:solidFill>
                <a:srgbClr val="1006D0"/>
              </a:solidFill>
              <a:latin typeface="Georgia" pitchFamily="18" charset="0"/>
            </a:endParaRPr>
          </a:p>
        </p:txBody>
      </p:sp>
      <p:pic>
        <p:nvPicPr>
          <p:cNvPr id="142337" name="Picture 1" descr="E:\педсовет самоуправление\image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556792"/>
            <a:ext cx="8136904" cy="484247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85</TotalTime>
  <Words>815</Words>
  <Application>Microsoft Office PowerPoint</Application>
  <PresentationFormat>Экран (4:3)</PresentationFormat>
  <Paragraphs>89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Эркер</vt:lpstr>
      <vt:lpstr>      «Самоуправление в школьном коллективе как необходимое средство развития и саморазвития личности школьника»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qz</dc:creator>
  <cp:lastModifiedBy>qz</cp:lastModifiedBy>
  <cp:revision>18</cp:revision>
  <dcterms:created xsi:type="dcterms:W3CDTF">2017-03-26T03:28:15Z</dcterms:created>
  <dcterms:modified xsi:type="dcterms:W3CDTF">2017-03-26T05:26:55Z</dcterms:modified>
</cp:coreProperties>
</file>