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256" r:id="rId2"/>
    <p:sldId id="304" r:id="rId3"/>
    <p:sldId id="276" r:id="rId4"/>
    <p:sldId id="277" r:id="rId5"/>
    <p:sldId id="279" r:id="rId6"/>
    <p:sldId id="281" r:id="rId7"/>
    <p:sldId id="282" r:id="rId8"/>
    <p:sldId id="283" r:id="rId9"/>
    <p:sldId id="305" r:id="rId10"/>
    <p:sldId id="285" r:id="rId11"/>
    <p:sldId id="286" r:id="rId12"/>
    <p:sldId id="287" r:id="rId13"/>
    <p:sldId id="288" r:id="rId14"/>
    <p:sldId id="308" r:id="rId15"/>
    <p:sldId id="289" r:id="rId16"/>
    <p:sldId id="310" r:id="rId17"/>
    <p:sldId id="290" r:id="rId18"/>
    <p:sldId id="291" r:id="rId19"/>
    <p:sldId id="292" r:id="rId20"/>
    <p:sldId id="307" r:id="rId21"/>
    <p:sldId id="293" r:id="rId22"/>
    <p:sldId id="296" r:id="rId23"/>
    <p:sldId id="294" r:id="rId24"/>
    <p:sldId id="295" r:id="rId25"/>
    <p:sldId id="309" r:id="rId26"/>
    <p:sldId id="297" r:id="rId27"/>
    <p:sldId id="298" r:id="rId28"/>
    <p:sldId id="313" r:id="rId29"/>
    <p:sldId id="312" r:id="rId30"/>
    <p:sldId id="314" r:id="rId31"/>
    <p:sldId id="299" r:id="rId32"/>
    <p:sldId id="300" r:id="rId33"/>
    <p:sldId id="30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336600"/>
    <a:srgbClr val="000099"/>
    <a:srgbClr val="FF0066"/>
    <a:srgbClr val="008000"/>
    <a:srgbClr val="A80867"/>
    <a:srgbClr val="FF6600"/>
    <a:srgbClr val="FF9900"/>
    <a:srgbClr val="CC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6" autoAdjust="0"/>
  </p:normalViewPr>
  <p:slideViewPr>
    <p:cSldViewPr>
      <p:cViewPr varScale="1">
        <p:scale>
          <a:sx n="103" d="100"/>
          <a:sy n="103" d="100"/>
        </p:scale>
        <p:origin x="-1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808EC-C5A1-49DF-AAC5-D5484FECFA7F}" type="datetimeFigureOut">
              <a:rPr lang="ru-RU" smtClean="0"/>
              <a:pPr/>
              <a:t>19.08.2017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BC02A-AC6E-4DC8-95F0-5B0FA5936D8E}" type="slidenum">
              <a:rPr lang="ru-RU" smtClean="0"/>
              <a:pPr/>
              <a:t>‹#›</a:t>
            </a:fld>
            <a:endParaRPr lang="ru-RU"/>
          </a:p>
        </p:txBody>
      </p:sp>
    </p:spTree>
    <p:extLst>
      <p:ext uri="{BB962C8B-B14F-4D97-AF65-F5344CB8AC3E}">
        <p14:creationId xmlns:p14="http://schemas.microsoft.com/office/powerpoint/2010/main" val="76748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1070D2A7-79F6-4EB4-B0C5-F87214989540}"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E04DEDB-4B86-4539-A59D-54F919CE5FB0}" type="datetimeFigureOut">
              <a:rPr lang="ru-RU" smtClean="0"/>
              <a:pPr/>
              <a:t>19.08.2017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70D2A7-79F6-4EB4-B0C5-F87214989540}" type="slidenum">
              <a:rPr lang="ru-RU" smtClean="0"/>
              <a:pPr/>
              <a:t>‹#›</a:t>
            </a:fld>
            <a:endParaRPr lang="ru-RU" dirty="0"/>
          </a:p>
        </p:txBody>
      </p:sp>
    </p:spTree>
  </p:cSld>
  <p:clrMapOvr>
    <a:masterClrMapping/>
  </p:clrMapOvr>
  <p:transition>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04DEDB-4B86-4539-A59D-54F919CE5FB0}" type="datetimeFigureOut">
              <a:rPr lang="ru-RU" smtClean="0"/>
              <a:pPr/>
              <a:t>19.08.2017</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070D2A7-79F6-4EB4-B0C5-F8721498954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edge/>
    <p:sndAc>
      <p:stSnd>
        <p:snd r:embed="rId13" name="chimes.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lstStyle/>
          <a:p>
            <a:endParaRPr lang="ru-RU" dirty="0"/>
          </a:p>
        </p:txBody>
      </p:sp>
      <p:pic>
        <p:nvPicPr>
          <p:cNvPr id="1027" name="Picture 3" descr="G:\935396164.gif"/>
          <p:cNvPicPr>
            <a:picLocks noChangeAspect="1" noChangeArrowheads="1" noCrop="1"/>
          </p:cNvPicPr>
          <p:nvPr/>
        </p:nvPicPr>
        <p:blipFill>
          <a:blip r:embed="rId3"/>
          <a:srcRect/>
          <a:stretch>
            <a:fillRect/>
          </a:stretch>
        </p:blipFill>
        <p:spPr bwMode="auto">
          <a:xfrm>
            <a:off x="1" y="-214338"/>
            <a:ext cx="9143999" cy="7358114"/>
          </a:xfrm>
          <a:prstGeom prst="rect">
            <a:avLst/>
          </a:prstGeom>
          <a:noFill/>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Литература</a:t>
            </a:r>
            <a:endParaRPr lang="ru-RU" dirty="0">
              <a:solidFill>
                <a:srgbClr val="FF0000"/>
              </a:solidFill>
            </a:endParaRPr>
          </a:p>
        </p:txBody>
      </p:sp>
      <p:sp>
        <p:nvSpPr>
          <p:cNvPr id="3" name="Содержимое 2"/>
          <p:cNvSpPr>
            <a:spLocks noGrp="1"/>
          </p:cNvSpPr>
          <p:nvPr>
            <p:ph idx="1"/>
          </p:nvPr>
        </p:nvSpPr>
        <p:spPr>
          <a:xfrm>
            <a:off x="457200" y="1285860"/>
            <a:ext cx="8229600" cy="5023500"/>
          </a:xfrm>
        </p:spPr>
        <p:txBody>
          <a:bodyPr>
            <a:normAutofit lnSpcReduction="10000"/>
          </a:bodyPr>
          <a:lstStyle/>
          <a:p>
            <a:pPr>
              <a:buNone/>
            </a:pPr>
            <a:r>
              <a:rPr lang="ru-RU" dirty="0" smtClean="0"/>
              <a:t>    С этим предметом вы отправитесь в увлекательный мир книг. Конечно, вы уже читали много книг и знаете, что у каждой есть автор или авторы. В каждой книге всегда есть герои, с которыми приключаются разные истории. Самые интересные истории происходят, конечно же, со сказочными героями. Давайте проверим, хорошо ли вы помните героев русских народных сказок и то, что с ними происходило. Предлагаю вам поиграть со мной в </a:t>
            </a:r>
            <a:r>
              <a:rPr lang="ru-RU" b="1" dirty="0" smtClean="0"/>
              <a:t>«</a:t>
            </a:r>
            <a:r>
              <a:rPr lang="ru-RU" b="1" dirty="0" err="1" smtClean="0"/>
              <a:t>Угадайку</a:t>
            </a:r>
            <a:r>
              <a:rPr lang="ru-RU" b="1" dirty="0" smtClean="0"/>
              <a:t>».</a:t>
            </a:r>
          </a:p>
          <a:p>
            <a:pPr>
              <a:buNone/>
            </a:pPr>
            <a:endParaRPr lang="ru-RU" dirty="0"/>
          </a:p>
        </p:txBody>
      </p:sp>
      <p:pic>
        <p:nvPicPr>
          <p:cNvPr id="4" name="Рисунок 3" descr="IMG_20160825_101846.jpg"/>
          <p:cNvPicPr>
            <a:picLocks noChangeAspect="1"/>
          </p:cNvPicPr>
          <p:nvPr/>
        </p:nvPicPr>
        <p:blipFill>
          <a:blip r:embed="rId3" cstate="print"/>
          <a:stretch>
            <a:fillRect/>
          </a:stretch>
        </p:blipFill>
        <p:spPr>
          <a:xfrm rot="20189831">
            <a:off x="7976476" y="5449187"/>
            <a:ext cx="953561" cy="1271414"/>
          </a:xfrm>
          <a:prstGeom prst="rect">
            <a:avLst/>
          </a:prstGeom>
        </p:spPr>
      </p:pic>
      <p:pic>
        <p:nvPicPr>
          <p:cNvPr id="5" name="Рисунок 4" descr="IMG_20160825_101846.jpg"/>
          <p:cNvPicPr>
            <a:picLocks noChangeAspect="1"/>
          </p:cNvPicPr>
          <p:nvPr/>
        </p:nvPicPr>
        <p:blipFill>
          <a:blip r:embed="rId3" cstate="print"/>
          <a:stretch>
            <a:fillRect/>
          </a:stretch>
        </p:blipFill>
        <p:spPr>
          <a:xfrm rot="1751060">
            <a:off x="7643484" y="280252"/>
            <a:ext cx="953561" cy="1271414"/>
          </a:xfrm>
          <a:prstGeom prst="rect">
            <a:avLst/>
          </a:prstGeom>
        </p:spPr>
      </p:pic>
      <p:pic>
        <p:nvPicPr>
          <p:cNvPr id="6" name="Рисунок 5" descr="IMG_20160825_101846.jpg"/>
          <p:cNvPicPr>
            <a:picLocks noChangeAspect="1"/>
          </p:cNvPicPr>
          <p:nvPr/>
        </p:nvPicPr>
        <p:blipFill>
          <a:blip r:embed="rId3" cstate="print"/>
          <a:stretch>
            <a:fillRect/>
          </a:stretch>
        </p:blipFill>
        <p:spPr>
          <a:xfrm rot="20189831">
            <a:off x="213963" y="137398"/>
            <a:ext cx="953561" cy="1271414"/>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a:t>
            </a:r>
            <a:r>
              <a:rPr lang="ru-RU" dirty="0" err="1" smtClean="0">
                <a:solidFill>
                  <a:srgbClr val="FF0000"/>
                </a:solidFill>
              </a:rPr>
              <a:t>Угадайка</a:t>
            </a:r>
            <a:r>
              <a:rPr lang="ru-RU" dirty="0" smtClean="0">
                <a:solidFill>
                  <a:srgbClr val="FF0000"/>
                </a:solidFill>
              </a:rPr>
              <a:t>»</a:t>
            </a:r>
            <a:br>
              <a:rPr lang="ru-RU" dirty="0" smtClean="0">
                <a:solidFill>
                  <a:srgbClr val="FF0000"/>
                </a:solidFill>
              </a:rPr>
            </a:br>
            <a:r>
              <a:rPr lang="ru-RU" dirty="0" smtClean="0">
                <a:solidFill>
                  <a:srgbClr val="FF0000"/>
                </a:solidFill>
              </a:rPr>
              <a:t>Отвечаем дружно вместе</a:t>
            </a:r>
            <a:endParaRPr lang="ru-RU" dirty="0">
              <a:solidFill>
                <a:srgbClr val="FF0000"/>
              </a:solidFill>
            </a:endParaRPr>
          </a:p>
        </p:txBody>
      </p:sp>
      <p:sp>
        <p:nvSpPr>
          <p:cNvPr id="3" name="Содержимое 2"/>
          <p:cNvSpPr>
            <a:spLocks noGrp="1"/>
          </p:cNvSpPr>
          <p:nvPr>
            <p:ph sz="half" idx="1"/>
          </p:nvPr>
        </p:nvSpPr>
        <p:spPr/>
        <p:txBody>
          <a:bodyPr>
            <a:noAutofit/>
          </a:bodyPr>
          <a:lstStyle/>
          <a:p>
            <a:pPr>
              <a:buNone/>
            </a:pPr>
            <a:r>
              <a:rPr lang="ru-RU" sz="1800" dirty="0" smtClean="0"/>
              <a:t>Сдобный, пышный, круглощекий,</a:t>
            </a:r>
          </a:p>
          <a:p>
            <a:pPr>
              <a:buNone/>
            </a:pPr>
            <a:r>
              <a:rPr lang="ru-RU" sz="1800" dirty="0" smtClean="0"/>
              <a:t>У него румяный бок. </a:t>
            </a:r>
          </a:p>
          <a:p>
            <a:pPr>
              <a:buNone/>
            </a:pPr>
            <a:r>
              <a:rPr lang="ru-RU" sz="1800" dirty="0" smtClean="0"/>
              <a:t>Убегает по дорожке </a:t>
            </a:r>
          </a:p>
          <a:p>
            <a:pPr>
              <a:buNone/>
            </a:pPr>
            <a:r>
              <a:rPr lang="ru-RU" sz="1800" dirty="0" smtClean="0"/>
              <a:t>И зовется... </a:t>
            </a:r>
          </a:p>
          <a:p>
            <a:pPr>
              <a:buNone/>
            </a:pPr>
            <a:r>
              <a:rPr lang="ru-RU" sz="1800" dirty="0" smtClean="0"/>
              <a:t> </a:t>
            </a:r>
          </a:p>
          <a:p>
            <a:pPr>
              <a:buNone/>
            </a:pPr>
            <a:r>
              <a:rPr lang="ru-RU" sz="1800" dirty="0" smtClean="0"/>
              <a:t>Унесла его лиса </a:t>
            </a:r>
          </a:p>
          <a:p>
            <a:pPr>
              <a:buNone/>
            </a:pPr>
            <a:r>
              <a:rPr lang="ru-RU" sz="1800" dirty="0" smtClean="0"/>
              <a:t>Аж за темные леса. </a:t>
            </a:r>
          </a:p>
          <a:p>
            <a:pPr>
              <a:buNone/>
            </a:pPr>
            <a:r>
              <a:rPr lang="ru-RU" sz="1800" dirty="0" smtClean="0"/>
              <a:t>Слышен тонкий голосок. </a:t>
            </a:r>
          </a:p>
          <a:p>
            <a:pPr>
              <a:buNone/>
            </a:pPr>
            <a:r>
              <a:rPr lang="ru-RU" sz="1800" dirty="0" smtClean="0"/>
              <a:t>Кто же это? …</a:t>
            </a:r>
          </a:p>
          <a:p>
            <a:pPr>
              <a:buNone/>
            </a:pPr>
            <a:r>
              <a:rPr lang="ru-RU" sz="1800" dirty="0" smtClean="0"/>
              <a:t> </a:t>
            </a:r>
          </a:p>
          <a:p>
            <a:pPr>
              <a:buNone/>
            </a:pPr>
            <a:r>
              <a:rPr lang="ru-RU" sz="1800" dirty="0" smtClean="0"/>
              <a:t>Хитрая плутовка, </a:t>
            </a:r>
          </a:p>
          <a:p>
            <a:pPr>
              <a:buNone/>
            </a:pPr>
            <a:r>
              <a:rPr lang="ru-RU" sz="1800" dirty="0" smtClean="0"/>
              <a:t>Рыжая воровка. </a:t>
            </a:r>
          </a:p>
          <a:p>
            <a:pPr>
              <a:buNone/>
            </a:pPr>
            <a:r>
              <a:rPr lang="ru-RU" sz="1800" dirty="0" smtClean="0"/>
              <a:t>В лесу первая краса. </a:t>
            </a:r>
          </a:p>
          <a:p>
            <a:pPr>
              <a:buNone/>
            </a:pPr>
            <a:r>
              <a:rPr lang="ru-RU" sz="1800" dirty="0" smtClean="0"/>
              <a:t>Догадались кто? …</a:t>
            </a:r>
          </a:p>
          <a:p>
            <a:pPr>
              <a:buNone/>
            </a:pPr>
            <a:r>
              <a:rPr lang="ru-RU" sz="1800" dirty="0" smtClean="0"/>
              <a:t> </a:t>
            </a:r>
          </a:p>
          <a:p>
            <a:endParaRPr lang="ru-RU" sz="1800" dirty="0"/>
          </a:p>
        </p:txBody>
      </p:sp>
      <p:sp>
        <p:nvSpPr>
          <p:cNvPr id="4" name="Содержимое 3"/>
          <p:cNvSpPr>
            <a:spLocks noGrp="1"/>
          </p:cNvSpPr>
          <p:nvPr>
            <p:ph sz="half" idx="2"/>
          </p:nvPr>
        </p:nvSpPr>
        <p:spPr/>
        <p:txBody>
          <a:bodyPr>
            <a:normAutofit fontScale="62500" lnSpcReduction="20000"/>
          </a:bodyPr>
          <a:lstStyle/>
          <a:p>
            <a:pPr>
              <a:buNone/>
            </a:pPr>
            <a:endParaRPr lang="ru-RU" sz="2800" dirty="0" smtClean="0"/>
          </a:p>
          <a:p>
            <a:pPr>
              <a:buNone/>
            </a:pPr>
            <a:r>
              <a:rPr lang="ru-RU" sz="2800" dirty="0" smtClean="0"/>
              <a:t>Он герой нам всем известный.   </a:t>
            </a:r>
          </a:p>
          <a:p>
            <a:pPr>
              <a:buNone/>
            </a:pPr>
            <a:r>
              <a:rPr lang="ru-RU" sz="2800" dirty="0" smtClean="0"/>
              <a:t>И с волшебным словом вместе </a:t>
            </a:r>
          </a:p>
          <a:p>
            <a:pPr>
              <a:buNone/>
            </a:pPr>
            <a:r>
              <a:rPr lang="ru-RU" sz="2800" dirty="0" smtClean="0"/>
              <a:t>Разъезжает всюду смело,</a:t>
            </a:r>
          </a:p>
          <a:p>
            <a:pPr>
              <a:buNone/>
            </a:pPr>
            <a:r>
              <a:rPr lang="ru-RU" sz="2800" dirty="0" smtClean="0"/>
              <a:t>Лежа на печи ... </a:t>
            </a:r>
          </a:p>
          <a:p>
            <a:pPr>
              <a:buNone/>
            </a:pPr>
            <a:r>
              <a:rPr lang="ru-RU" sz="2800" dirty="0" smtClean="0"/>
              <a:t> </a:t>
            </a:r>
          </a:p>
          <a:p>
            <a:pPr>
              <a:buNone/>
            </a:pPr>
            <a:r>
              <a:rPr lang="ru-RU" sz="2800" dirty="0" smtClean="0"/>
              <a:t>В ступе с метлой она летает, </a:t>
            </a:r>
          </a:p>
          <a:p>
            <a:pPr>
              <a:buNone/>
            </a:pPr>
            <a:r>
              <a:rPr lang="ru-RU" sz="2800" dirty="0" smtClean="0"/>
              <a:t>В лесной избушке обитает. </a:t>
            </a:r>
          </a:p>
          <a:p>
            <a:pPr>
              <a:buNone/>
            </a:pPr>
            <a:r>
              <a:rPr lang="ru-RU" sz="2800" dirty="0" smtClean="0"/>
              <a:t>Старуха с костяной ногой </a:t>
            </a:r>
          </a:p>
          <a:p>
            <a:pPr>
              <a:buNone/>
            </a:pPr>
            <a:r>
              <a:rPr lang="ru-RU" sz="2800" dirty="0" smtClean="0"/>
              <a:t>Зовется ... </a:t>
            </a:r>
          </a:p>
          <a:p>
            <a:pPr>
              <a:buNone/>
            </a:pPr>
            <a:r>
              <a:rPr lang="ru-RU" sz="2800" dirty="0" smtClean="0"/>
              <a:t> </a:t>
            </a:r>
          </a:p>
          <a:p>
            <a:pPr>
              <a:buNone/>
            </a:pPr>
            <a:r>
              <a:rPr lang="ru-RU" sz="2800" dirty="0" smtClean="0"/>
              <a:t>Он гремит костями страшно. </a:t>
            </a:r>
          </a:p>
          <a:p>
            <a:pPr>
              <a:buNone/>
            </a:pPr>
            <a:r>
              <a:rPr lang="ru-RU" sz="2800" dirty="0" smtClean="0"/>
              <a:t>Злобный, жадный и ужасный. </a:t>
            </a:r>
          </a:p>
          <a:p>
            <a:pPr>
              <a:buNone/>
            </a:pPr>
            <a:r>
              <a:rPr lang="ru-RU" sz="2800" dirty="0" smtClean="0"/>
              <a:t>В черном ходит он плаще </a:t>
            </a:r>
          </a:p>
          <a:p>
            <a:pPr>
              <a:buNone/>
            </a:pPr>
            <a:r>
              <a:rPr lang="ru-RU" sz="2800" dirty="0" smtClean="0"/>
              <a:t>И зовется он…</a:t>
            </a:r>
          </a:p>
          <a:p>
            <a:pPr>
              <a:buNone/>
            </a:pPr>
            <a:r>
              <a:rPr lang="ru-RU" sz="2800" dirty="0" smtClean="0"/>
              <a:t> </a:t>
            </a:r>
          </a:p>
          <a:p>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rgbClr val="FF0000"/>
                </a:solidFill>
              </a:rPr>
              <a:t>Молодцы! </a:t>
            </a:r>
            <a:endParaRPr lang="ru-RU" dirty="0">
              <a:solidFill>
                <a:srgbClr val="FF0000"/>
              </a:solidFill>
            </a:endParaRPr>
          </a:p>
        </p:txBody>
      </p:sp>
      <p:sp>
        <p:nvSpPr>
          <p:cNvPr id="7" name="Содержимое 6"/>
          <p:cNvSpPr>
            <a:spLocks noGrp="1"/>
          </p:cNvSpPr>
          <p:nvPr>
            <p:ph idx="1"/>
          </p:nvPr>
        </p:nvSpPr>
        <p:spPr/>
        <p:txBody>
          <a:bodyPr>
            <a:normAutofit lnSpcReduction="10000"/>
          </a:bodyPr>
          <a:lstStyle/>
          <a:p>
            <a:r>
              <a:rPr lang="ru-RU" dirty="0" smtClean="0"/>
              <a:t>Но сказки, стихи, повести – это ещё не все, что вам придется читать на уроках в школе и дома. Главные книги в школе — это учебники по разным предметам.</a:t>
            </a:r>
          </a:p>
          <a:p>
            <a:r>
              <a:rPr lang="ru-RU" dirty="0" smtClean="0"/>
              <a:t>В учебниках излагаются научные знания, которые каждый ученик должен запомнить. А для того, чтобы разобраться в сложном учебном материале, надо уметь очень хорошо читать и понимать смысл написанного.</a:t>
            </a:r>
            <a:r>
              <a:rPr lang="ru-RU" cap="small" dirty="0" smtClean="0"/>
              <a:t> </a:t>
            </a:r>
            <a:r>
              <a:rPr lang="ru-RU" dirty="0" smtClean="0"/>
              <a:t>Поэтому я желаю вам больших успехов в изучении этого</a:t>
            </a:r>
            <a:r>
              <a:rPr lang="ru-RU" cap="small" dirty="0" smtClean="0"/>
              <a:t> </a:t>
            </a:r>
            <a:r>
              <a:rPr lang="ru-RU" dirty="0" smtClean="0"/>
              <a:t>предмета.</a:t>
            </a:r>
          </a:p>
          <a:p>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FF0000"/>
                </a:solidFill>
              </a:rPr>
              <a:t>Математика</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Без неё невозможно сделать ни одно открытие, ни один расчет. Все предметы, которые окружают нас сделаны благодаря математическим расчетам. Люди каждый день считают время, деньги, сколько продуктов купить, сколько еды сварить, сколько километров проехать и многое другое. </a:t>
            </a:r>
          </a:p>
          <a:p>
            <a:r>
              <a:rPr lang="ru-RU" dirty="0" smtClean="0"/>
              <a:t>Проверим какие вы математики!</a:t>
            </a:r>
            <a:endParaRPr lang="ru-RU" dirty="0"/>
          </a:p>
        </p:txBody>
      </p:sp>
      <p:pic>
        <p:nvPicPr>
          <p:cNvPr id="4" name="Рисунок 3" descr="IMG_20160825_101850.jpg"/>
          <p:cNvPicPr>
            <a:picLocks noChangeAspect="1"/>
          </p:cNvPicPr>
          <p:nvPr/>
        </p:nvPicPr>
        <p:blipFill>
          <a:blip r:embed="rId3" cstate="print"/>
          <a:stretch>
            <a:fillRect/>
          </a:stretch>
        </p:blipFill>
        <p:spPr>
          <a:xfrm>
            <a:off x="7143768" y="4786322"/>
            <a:ext cx="1250619" cy="1667491"/>
          </a:xfrm>
          <a:prstGeom prst="rect">
            <a:avLst/>
          </a:prstGeom>
        </p:spPr>
      </p:pic>
      <p:pic>
        <p:nvPicPr>
          <p:cNvPr id="5" name="Рисунок 4" descr="IMG_20160825_101850.jpg"/>
          <p:cNvPicPr>
            <a:picLocks noChangeAspect="1"/>
          </p:cNvPicPr>
          <p:nvPr/>
        </p:nvPicPr>
        <p:blipFill>
          <a:blip r:embed="rId4" cstate="print"/>
          <a:stretch>
            <a:fillRect/>
          </a:stretch>
        </p:blipFill>
        <p:spPr>
          <a:xfrm rot="1230959">
            <a:off x="7692856" y="421299"/>
            <a:ext cx="1063330" cy="1417772"/>
          </a:xfrm>
          <a:prstGeom prst="rect">
            <a:avLst/>
          </a:prstGeom>
        </p:spPr>
      </p:pic>
      <p:pic>
        <p:nvPicPr>
          <p:cNvPr id="6" name="Рисунок 5" descr="IMG_20160825_101850.jpg"/>
          <p:cNvPicPr>
            <a:picLocks noChangeAspect="1"/>
          </p:cNvPicPr>
          <p:nvPr/>
        </p:nvPicPr>
        <p:blipFill>
          <a:blip r:embed="rId5" cstate="print"/>
          <a:stretch>
            <a:fillRect/>
          </a:stretch>
        </p:blipFill>
        <p:spPr>
          <a:xfrm rot="20236026">
            <a:off x="608340" y="152663"/>
            <a:ext cx="1079420" cy="1439226"/>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Загадки </a:t>
            </a:r>
            <a:endParaRPr lang="ru-RU" dirty="0">
              <a:solidFill>
                <a:srgbClr val="FF0000"/>
              </a:solidFill>
            </a:endParaRPr>
          </a:p>
        </p:txBody>
      </p:sp>
      <p:sp>
        <p:nvSpPr>
          <p:cNvPr id="3" name="Содержимое 2"/>
          <p:cNvSpPr>
            <a:spLocks noGrp="1"/>
          </p:cNvSpPr>
          <p:nvPr>
            <p:ph idx="1"/>
          </p:nvPr>
        </p:nvSpPr>
        <p:spPr/>
        <p:txBody>
          <a:bodyPr>
            <a:normAutofit/>
          </a:bodyPr>
          <a:lstStyle/>
          <a:p>
            <a:r>
              <a:rPr lang="ru-RU" dirty="0" smtClean="0"/>
              <a:t>Сколько хвостов у </a:t>
            </a:r>
            <a:r>
              <a:rPr lang="ru-RU" b="1" dirty="0" smtClean="0"/>
              <a:t>семи </a:t>
            </a:r>
            <a:r>
              <a:rPr lang="ru-RU" dirty="0" smtClean="0"/>
              <a:t>котов?</a:t>
            </a:r>
          </a:p>
          <a:p>
            <a:pPr>
              <a:buNone/>
            </a:pPr>
            <a:endParaRPr lang="ru-RU" dirty="0" smtClean="0"/>
          </a:p>
          <a:p>
            <a:r>
              <a:rPr lang="ru-RU" dirty="0" smtClean="0"/>
              <a:t>Сколько пальчиков у </a:t>
            </a:r>
            <a:r>
              <a:rPr lang="ru-RU" b="1" dirty="0" smtClean="0"/>
              <a:t>четырех</a:t>
            </a:r>
            <a:r>
              <a:rPr lang="ru-RU" dirty="0" smtClean="0"/>
              <a:t> мальчиков?</a:t>
            </a:r>
          </a:p>
          <a:p>
            <a:pPr>
              <a:buNone/>
            </a:pPr>
            <a:endParaRPr lang="ru-RU" dirty="0" smtClean="0"/>
          </a:p>
          <a:p>
            <a:r>
              <a:rPr lang="ru-RU" dirty="0" smtClean="0"/>
              <a:t>Сколько ушей у </a:t>
            </a:r>
            <a:r>
              <a:rPr lang="ru-RU" b="1" dirty="0" smtClean="0"/>
              <a:t>пяти</a:t>
            </a:r>
            <a:r>
              <a:rPr lang="ru-RU" dirty="0" smtClean="0"/>
              <a:t> малышей?</a:t>
            </a:r>
          </a:p>
          <a:p>
            <a:pPr>
              <a:buNone/>
            </a:pPr>
            <a:endParaRPr lang="ru-RU" dirty="0" smtClean="0"/>
          </a:p>
          <a:p>
            <a:r>
              <a:rPr lang="ru-RU" dirty="0" smtClean="0"/>
              <a:t>Сколько ног у </a:t>
            </a:r>
            <a:r>
              <a:rPr lang="ru-RU" b="1" dirty="0" smtClean="0"/>
              <a:t>трех </a:t>
            </a:r>
            <a:r>
              <a:rPr lang="ru-RU" dirty="0" smtClean="0"/>
              <a:t>котов?</a:t>
            </a:r>
          </a:p>
          <a:p>
            <a:pPr>
              <a:buNone/>
            </a:pPr>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Математика</a:t>
            </a:r>
            <a:endParaRPr lang="ru-RU" dirty="0">
              <a:solidFill>
                <a:srgbClr val="FF0000"/>
              </a:solidFill>
            </a:endParaRPr>
          </a:p>
        </p:txBody>
      </p:sp>
      <p:sp>
        <p:nvSpPr>
          <p:cNvPr id="3" name="Содержимое 2"/>
          <p:cNvSpPr>
            <a:spLocks noGrp="1"/>
          </p:cNvSpPr>
          <p:nvPr>
            <p:ph idx="1"/>
          </p:nvPr>
        </p:nvSpPr>
        <p:spPr/>
        <p:txBody>
          <a:bodyPr>
            <a:normAutofit/>
          </a:bodyPr>
          <a:lstStyle/>
          <a:p>
            <a:r>
              <a:rPr lang="ru-RU" b="1" dirty="0" smtClean="0"/>
              <a:t>Задача. </a:t>
            </a:r>
          </a:p>
          <a:p>
            <a:pPr>
              <a:buNone/>
            </a:pPr>
            <a:r>
              <a:rPr lang="ru-RU" b="1" dirty="0" smtClean="0"/>
              <a:t>    </a:t>
            </a:r>
            <a:r>
              <a:rPr lang="ru-RU" dirty="0" smtClean="0">
                <a:solidFill>
                  <a:srgbClr val="000099"/>
                </a:solidFill>
              </a:rPr>
              <a:t>Воспитывая своего сына-двоечника папа изнашивает в год 2 брючных ремня. Сколько ремней износит папа за 9 лет учебы, если известно, что сын оставался на второй год в 5 классе?</a:t>
            </a:r>
          </a:p>
          <a:p>
            <a:pPr>
              <a:buNone/>
            </a:pPr>
            <a:r>
              <a:rPr lang="ru-RU" dirty="0" smtClean="0"/>
              <a:t>Я думаю, что эта задача не про нас и мы все успешно перейдем в 6 класс.</a:t>
            </a:r>
          </a:p>
          <a:p>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800" dirty="0" smtClean="0">
                <a:solidFill>
                  <a:srgbClr val="FF0000"/>
                </a:solidFill>
              </a:rPr>
              <a:t>Математика</a:t>
            </a:r>
            <a:endParaRPr lang="ru-RU" sz="8800" dirty="0"/>
          </a:p>
        </p:txBody>
      </p:sp>
      <p:sp>
        <p:nvSpPr>
          <p:cNvPr id="3" name="Содержимое 2"/>
          <p:cNvSpPr>
            <a:spLocks noGrp="1"/>
          </p:cNvSpPr>
          <p:nvPr>
            <p:ph idx="1"/>
          </p:nvPr>
        </p:nvSpPr>
        <p:spPr>
          <a:xfrm>
            <a:off x="428596" y="1928802"/>
            <a:ext cx="8229600" cy="4709160"/>
          </a:xfrm>
        </p:spPr>
        <p:txBody>
          <a:bodyPr>
            <a:normAutofit/>
          </a:bodyPr>
          <a:lstStyle/>
          <a:p>
            <a:pPr algn="ctr">
              <a:buNone/>
            </a:pPr>
            <a:r>
              <a:rPr lang="ru-RU" sz="5400" dirty="0" smtClean="0"/>
              <a:t>Устный счет</a:t>
            </a:r>
          </a:p>
          <a:p>
            <a:pPr algn="ctr">
              <a:buNone/>
            </a:pPr>
            <a:r>
              <a:rPr lang="ru-RU" sz="5400" dirty="0" smtClean="0"/>
              <a:t>Мяч и таблица умножения</a:t>
            </a:r>
            <a:endParaRPr lang="ru-RU" sz="5400" dirty="0"/>
          </a:p>
        </p:txBody>
      </p:sp>
    </p:spTree>
  </p:cSld>
  <p:clrMapOvr>
    <a:masterClrMapping/>
  </p:clrMapOvr>
  <p:transition>
    <p:wedge/>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История </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В переводе с  греческого языка на русский язык означает «рассказ о прошлом». Наша история так богата событиями, что вам придется её изучать до окончания школы. Между прочим, вы уже немного знаете историю нашей Родины. Скажите, пожалуйста, какие праздники мы празднуем каждый год? </a:t>
            </a:r>
            <a:r>
              <a:rPr lang="ru-RU" i="1" dirty="0" smtClean="0"/>
              <a:t>(перечислить)</a:t>
            </a:r>
            <a:endParaRPr lang="ru-RU" dirty="0" smtClean="0"/>
          </a:p>
          <a:p>
            <a:endParaRPr lang="ru-RU" dirty="0"/>
          </a:p>
        </p:txBody>
      </p:sp>
      <p:pic>
        <p:nvPicPr>
          <p:cNvPr id="4" name="Рисунок 3" descr="IMG_20160825_101806.jpg"/>
          <p:cNvPicPr>
            <a:picLocks noChangeAspect="1"/>
          </p:cNvPicPr>
          <p:nvPr/>
        </p:nvPicPr>
        <p:blipFill>
          <a:blip r:embed="rId3" cstate="print"/>
          <a:stretch>
            <a:fillRect/>
          </a:stretch>
        </p:blipFill>
        <p:spPr>
          <a:xfrm rot="1593671">
            <a:off x="7042424" y="159782"/>
            <a:ext cx="1042858" cy="1390477"/>
          </a:xfrm>
          <a:prstGeom prst="rect">
            <a:avLst/>
          </a:prstGeom>
        </p:spPr>
      </p:pic>
      <p:pic>
        <p:nvPicPr>
          <p:cNvPr id="5" name="Рисунок 4" descr="IMG_20160825_101806.jpg"/>
          <p:cNvPicPr>
            <a:picLocks noChangeAspect="1"/>
          </p:cNvPicPr>
          <p:nvPr/>
        </p:nvPicPr>
        <p:blipFill>
          <a:blip r:embed="rId4" cstate="print"/>
          <a:stretch>
            <a:fillRect/>
          </a:stretch>
        </p:blipFill>
        <p:spPr>
          <a:xfrm rot="20142783">
            <a:off x="603569" y="157147"/>
            <a:ext cx="1071570" cy="1428760"/>
          </a:xfrm>
          <a:prstGeom prst="rect">
            <a:avLst/>
          </a:prstGeom>
        </p:spPr>
      </p:pic>
      <p:pic>
        <p:nvPicPr>
          <p:cNvPr id="6" name="Рисунок 5" descr="IMG_20160825_101806.jpg"/>
          <p:cNvPicPr>
            <a:picLocks noChangeAspect="1"/>
          </p:cNvPicPr>
          <p:nvPr/>
        </p:nvPicPr>
        <p:blipFill>
          <a:blip r:embed="rId5" cstate="print"/>
          <a:stretch>
            <a:fillRect/>
          </a:stretch>
        </p:blipFill>
        <p:spPr>
          <a:xfrm rot="794302">
            <a:off x="6505795" y="4817545"/>
            <a:ext cx="1060718" cy="1414290"/>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История </a:t>
            </a:r>
            <a:endParaRPr lang="ru-RU" dirty="0"/>
          </a:p>
        </p:txBody>
      </p:sp>
      <p:sp>
        <p:nvSpPr>
          <p:cNvPr id="3" name="Содержимое 2"/>
          <p:cNvSpPr>
            <a:spLocks noGrp="1"/>
          </p:cNvSpPr>
          <p:nvPr>
            <p:ph idx="1"/>
          </p:nvPr>
        </p:nvSpPr>
        <p:spPr/>
        <p:txBody>
          <a:bodyPr>
            <a:normAutofit lnSpcReduction="10000"/>
          </a:bodyPr>
          <a:lstStyle/>
          <a:p>
            <a:r>
              <a:rPr lang="ru-RU" dirty="0" smtClean="0"/>
              <a:t>Каждый праздник – это историческое событие, которое прошло много лет назад, но мы его помним и отмечаем. У каждого события есть еще и дата. То есть время, когда это произошло, и место, то есть где это было. Таким образом, история всегда отвечает на три вопроса: «Что или кто? Где? Когда?» А теперь скажите, какой личный праздник есть у каждого из вас? Этот праздник вы отмечаете вместе с семьей и друзьями. В этот день вам дарят подарки. Итак, что же это за праздник? </a:t>
            </a:r>
          </a:p>
          <a:p>
            <a:endParaRPr lang="ru-RU" dirty="0"/>
          </a:p>
        </p:txBody>
      </p:sp>
      <p:pic>
        <p:nvPicPr>
          <p:cNvPr id="4" name="Рисунок 3" descr="IMG_20160825_101806.jpg"/>
          <p:cNvPicPr>
            <a:picLocks noChangeAspect="1"/>
          </p:cNvPicPr>
          <p:nvPr/>
        </p:nvPicPr>
        <p:blipFill>
          <a:blip r:embed="rId3" cstate="print"/>
          <a:stretch>
            <a:fillRect/>
          </a:stretch>
        </p:blipFill>
        <p:spPr>
          <a:xfrm rot="20142783">
            <a:off x="603569" y="157147"/>
            <a:ext cx="1071570" cy="1428760"/>
          </a:xfrm>
          <a:prstGeom prst="rect">
            <a:avLst/>
          </a:prstGeom>
        </p:spPr>
      </p:pic>
      <p:pic>
        <p:nvPicPr>
          <p:cNvPr id="5" name="Рисунок 4" descr="IMG_20160825_101806.jpg"/>
          <p:cNvPicPr>
            <a:picLocks noChangeAspect="1"/>
          </p:cNvPicPr>
          <p:nvPr/>
        </p:nvPicPr>
        <p:blipFill>
          <a:blip r:embed="rId3" cstate="print"/>
          <a:stretch>
            <a:fillRect/>
          </a:stretch>
        </p:blipFill>
        <p:spPr>
          <a:xfrm rot="1560557">
            <a:off x="7545648" y="162600"/>
            <a:ext cx="1071570" cy="1428760"/>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solidFill>
                  <a:srgbClr val="FF0000"/>
                </a:solidFill>
              </a:rPr>
              <a:t>История </a:t>
            </a:r>
            <a:endParaRPr lang="ru-RU" dirty="0"/>
          </a:p>
        </p:txBody>
      </p:sp>
      <p:sp>
        <p:nvSpPr>
          <p:cNvPr id="3" name="Содержимое 2"/>
          <p:cNvSpPr>
            <a:spLocks noGrp="1"/>
          </p:cNvSpPr>
          <p:nvPr>
            <p:ph idx="1"/>
          </p:nvPr>
        </p:nvSpPr>
        <p:spPr>
          <a:xfrm>
            <a:off x="457200" y="928670"/>
            <a:ext cx="8229600" cy="5380690"/>
          </a:xfrm>
        </p:spPr>
        <p:txBody>
          <a:bodyPr>
            <a:normAutofit fontScale="85000" lnSpcReduction="20000"/>
          </a:bodyPr>
          <a:lstStyle/>
          <a:p>
            <a:r>
              <a:rPr lang="ru-RU" dirty="0" smtClean="0"/>
              <a:t>А теперь игра на внимание:</a:t>
            </a:r>
          </a:p>
          <a:p>
            <a:pPr>
              <a:buNone/>
            </a:pPr>
            <a:r>
              <a:rPr lang="ru-RU" dirty="0" smtClean="0"/>
              <a:t>      «Кто когда родился?» </a:t>
            </a:r>
          </a:p>
          <a:p>
            <a:pPr>
              <a:buNone/>
            </a:pPr>
            <a:r>
              <a:rPr lang="ru-RU" dirty="0" smtClean="0"/>
              <a:t>На парте четыре прямоугольника: </a:t>
            </a:r>
          </a:p>
          <a:p>
            <a:pPr algn="ctr">
              <a:buNone/>
            </a:pPr>
            <a:r>
              <a:rPr lang="ru-RU" dirty="0" smtClean="0">
                <a:solidFill>
                  <a:srgbClr val="000099"/>
                </a:solidFill>
              </a:rPr>
              <a:t>Белый (зима), </a:t>
            </a:r>
          </a:p>
          <a:p>
            <a:pPr algn="ctr">
              <a:buNone/>
            </a:pPr>
            <a:r>
              <a:rPr lang="ru-RU" dirty="0" smtClean="0">
                <a:solidFill>
                  <a:srgbClr val="000099"/>
                </a:solidFill>
              </a:rPr>
              <a:t>зелёный (весна), </a:t>
            </a:r>
          </a:p>
          <a:p>
            <a:pPr algn="ctr">
              <a:buNone/>
            </a:pPr>
            <a:r>
              <a:rPr lang="ru-RU" dirty="0" smtClean="0">
                <a:solidFill>
                  <a:srgbClr val="000099"/>
                </a:solidFill>
              </a:rPr>
              <a:t>красный (лето), </a:t>
            </a:r>
          </a:p>
          <a:p>
            <a:pPr algn="ctr">
              <a:buNone/>
            </a:pPr>
            <a:r>
              <a:rPr lang="ru-RU" dirty="0" smtClean="0">
                <a:solidFill>
                  <a:srgbClr val="000099"/>
                </a:solidFill>
              </a:rPr>
              <a:t>жёлтый (осень); </a:t>
            </a:r>
          </a:p>
          <a:p>
            <a:pPr algn="ctr">
              <a:buNone/>
            </a:pPr>
            <a:r>
              <a:rPr lang="ru-RU" dirty="0" smtClean="0"/>
              <a:t>(подними свой цвет по команде учителя)</a:t>
            </a:r>
          </a:p>
          <a:p>
            <a:r>
              <a:rPr lang="ru-RU" dirty="0" smtClean="0"/>
              <a:t>Тот факт, что вы родились и живете в нашем городе, является само по себе историческим событием, ведь ваше имя и фамилия уже записаны в целом ряде государственных документов: в свидетельстве о рождении, в медицинских картах, в школьных личных делах и журналах. А это значит, что и вы своим существованием вошли в историю нашей страны. </a:t>
            </a:r>
          </a:p>
          <a:p>
            <a:pPr>
              <a:buNone/>
            </a:pPr>
            <a:endParaRPr lang="ru-RU" dirty="0" smtClean="0"/>
          </a:p>
          <a:p>
            <a:endParaRPr lang="ru-RU" dirty="0"/>
          </a:p>
        </p:txBody>
      </p:sp>
      <p:pic>
        <p:nvPicPr>
          <p:cNvPr id="4" name="Рисунок 3" descr="IMG_20160825_101806.jpg"/>
          <p:cNvPicPr>
            <a:picLocks noChangeAspect="1"/>
          </p:cNvPicPr>
          <p:nvPr/>
        </p:nvPicPr>
        <p:blipFill>
          <a:blip r:embed="rId3" cstate="print"/>
          <a:stretch>
            <a:fillRect/>
          </a:stretch>
        </p:blipFill>
        <p:spPr>
          <a:xfrm rot="1560557">
            <a:off x="7259897" y="948394"/>
            <a:ext cx="1071570" cy="1428760"/>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olidays_September_1_Again__for_the_desk_017392_.jpg"/>
          <p:cNvPicPr>
            <a:picLocks noChangeAspect="1"/>
          </p:cNvPicPr>
          <p:nvPr/>
        </p:nvPicPr>
        <p:blipFill>
          <a:blip r:embed="rId3" cstate="email"/>
          <a:stretch>
            <a:fillRect/>
          </a:stretch>
        </p:blipFill>
        <p:spPr>
          <a:xfrm>
            <a:off x="0" y="0"/>
            <a:ext cx="9144000" cy="6858000"/>
          </a:xfrm>
          <a:prstGeom prst="rect">
            <a:avLst/>
          </a:prstGeom>
        </p:spPr>
      </p:pic>
      <p:sp>
        <p:nvSpPr>
          <p:cNvPr id="5" name="Прямоугольник 4"/>
          <p:cNvSpPr/>
          <p:nvPr/>
        </p:nvSpPr>
        <p:spPr>
          <a:xfrm>
            <a:off x="1000100" y="142852"/>
            <a:ext cx="4469492" cy="1446550"/>
          </a:xfrm>
          <a:prstGeom prst="rect">
            <a:avLst/>
          </a:prstGeom>
          <a:noFill/>
        </p:spPr>
        <p:txBody>
          <a:bodyPr wrap="none" lIns="91440" tIns="45720" rIns="91440" bIns="45720">
            <a:spAutoFit/>
          </a:bodyPr>
          <a:lstStyle/>
          <a:p>
            <a:pPr algn="ctr"/>
            <a:r>
              <a:rPr lang="ru-RU" sz="4400" b="1" cap="none" spc="0" dirty="0" smtClean="0">
                <a:ln w="18000">
                  <a:solidFill>
                    <a:schemeClr val="accent2">
                      <a:satMod val="140000"/>
                    </a:schemeClr>
                  </a:solidFill>
                  <a:prstDash val="solid"/>
                  <a:miter lim="800000"/>
                </a:ln>
                <a:solidFill>
                  <a:srgbClr val="6600FF"/>
                </a:solidFill>
                <a:effectLst>
                  <a:outerShdw blurRad="25500" dist="23000" dir="7020000" algn="tl">
                    <a:srgbClr val="000000">
                      <a:alpha val="50000"/>
                    </a:srgbClr>
                  </a:outerShdw>
                </a:effectLst>
              </a:rPr>
              <a:t>Первый раз </a:t>
            </a:r>
          </a:p>
          <a:p>
            <a:pPr algn="ctr"/>
            <a:r>
              <a:rPr lang="ru-RU" sz="4400" b="1" cap="none" spc="0" dirty="0" smtClean="0">
                <a:ln w="18000">
                  <a:solidFill>
                    <a:schemeClr val="accent2">
                      <a:satMod val="140000"/>
                    </a:schemeClr>
                  </a:solidFill>
                  <a:prstDash val="solid"/>
                  <a:miter lim="800000"/>
                </a:ln>
                <a:solidFill>
                  <a:srgbClr val="6600FF"/>
                </a:solidFill>
                <a:effectLst>
                  <a:outerShdw blurRad="25500" dist="23000" dir="7020000" algn="tl">
                    <a:srgbClr val="000000">
                      <a:alpha val="50000"/>
                    </a:srgbClr>
                  </a:outerShdw>
                </a:effectLst>
              </a:rPr>
              <a:t>в пятый класс</a:t>
            </a:r>
            <a:endParaRPr lang="ru-RU" sz="4400" b="1" cap="none" spc="0" dirty="0">
              <a:ln w="18000">
                <a:solidFill>
                  <a:schemeClr val="accent2">
                    <a:satMod val="140000"/>
                  </a:schemeClr>
                </a:solidFill>
                <a:prstDash val="solid"/>
                <a:miter lim="800000"/>
              </a:ln>
              <a:solidFill>
                <a:srgbClr val="6600FF"/>
              </a:solidFill>
              <a:effectLst>
                <a:outerShdw blurRad="25500" dist="23000" dir="7020000" algn="tl">
                  <a:srgbClr val="000000">
                    <a:alpha val="50000"/>
                  </a:srgbClr>
                </a:outerShdw>
              </a:effectLst>
            </a:endParaRPr>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Ну, а это что за предмет?</a:t>
            </a:r>
            <a:endParaRPr lang="ru-RU" dirty="0">
              <a:solidFill>
                <a:srgbClr val="FF0000"/>
              </a:solidFill>
            </a:endParaRPr>
          </a:p>
        </p:txBody>
      </p:sp>
      <p:sp>
        <p:nvSpPr>
          <p:cNvPr id="3" name="Содержимое 2"/>
          <p:cNvSpPr>
            <a:spLocks noGrp="1"/>
          </p:cNvSpPr>
          <p:nvPr>
            <p:ph idx="1"/>
          </p:nvPr>
        </p:nvSpPr>
        <p:spPr/>
        <p:txBody>
          <a:bodyPr>
            <a:normAutofit/>
          </a:bodyPr>
          <a:lstStyle/>
          <a:p>
            <a:pPr algn="ctr">
              <a:buNone/>
            </a:pPr>
            <a:r>
              <a:rPr lang="ru-RU" sz="5400" dirty="0" smtClean="0"/>
              <a:t>Картина, краски, высокие чувства – </a:t>
            </a:r>
          </a:p>
          <a:p>
            <a:pPr algn="ctr">
              <a:buNone/>
            </a:pPr>
            <a:r>
              <a:rPr lang="ru-RU" sz="5400" dirty="0" smtClean="0"/>
              <a:t>этому учит ….</a:t>
            </a:r>
          </a:p>
          <a:p>
            <a:pPr algn="ctr">
              <a:buNone/>
            </a:pPr>
            <a:endParaRPr lang="ru-RU" sz="5400" dirty="0" smtClean="0"/>
          </a:p>
          <a:p>
            <a:pPr algn="ctr">
              <a:buNone/>
            </a:pPr>
            <a:r>
              <a:rPr lang="ru-RU" sz="2000" b="1" i="1" dirty="0" smtClean="0"/>
              <a:t>Задание: нарисовать человечка используя только круг, квадрат, треугольник и цифры</a:t>
            </a:r>
            <a:endParaRPr lang="ru-RU" sz="2000" b="1" i="1"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a:bodyPr>
          <a:lstStyle/>
          <a:p>
            <a:r>
              <a:rPr lang="ru-RU" dirty="0" smtClean="0">
                <a:solidFill>
                  <a:srgbClr val="FF0000"/>
                </a:solidFill>
              </a:rPr>
              <a:t>География </a:t>
            </a:r>
            <a:endParaRPr lang="ru-RU" dirty="0">
              <a:solidFill>
                <a:srgbClr val="FF0000"/>
              </a:solidFill>
            </a:endParaRPr>
          </a:p>
        </p:txBody>
      </p:sp>
      <p:sp>
        <p:nvSpPr>
          <p:cNvPr id="3" name="Содержимое 2"/>
          <p:cNvSpPr>
            <a:spLocks noGrp="1"/>
          </p:cNvSpPr>
          <p:nvPr>
            <p:ph idx="1"/>
          </p:nvPr>
        </p:nvSpPr>
        <p:spPr>
          <a:xfrm>
            <a:off x="457200" y="857232"/>
            <a:ext cx="8229600" cy="5857916"/>
          </a:xfrm>
        </p:spPr>
        <p:txBody>
          <a:bodyPr>
            <a:normAutofit fontScale="47500" lnSpcReduction="20000"/>
          </a:bodyPr>
          <a:lstStyle/>
          <a:p>
            <a:pPr>
              <a:buNone/>
            </a:pPr>
            <a:r>
              <a:rPr lang="ru-RU" sz="3800" dirty="0" smtClean="0"/>
              <a:t>Этот предмет поможет вам узнать, как устроена Земля, какой у неё климат, какие атмосферные явления существуют и многое другое.</a:t>
            </a:r>
          </a:p>
          <a:p>
            <a:pPr>
              <a:buNone/>
            </a:pPr>
            <a:r>
              <a:rPr lang="ru-RU" dirty="0" smtClean="0"/>
              <a:t> </a:t>
            </a:r>
          </a:p>
          <a:p>
            <a:pPr>
              <a:buNone/>
            </a:pPr>
            <a:r>
              <a:rPr lang="ru-RU" b="1" dirty="0" smtClean="0"/>
              <a:t>На ноге стоит одной,</a:t>
            </a:r>
          </a:p>
          <a:p>
            <a:pPr>
              <a:buNone/>
            </a:pPr>
            <a:r>
              <a:rPr lang="ru-RU" b="1" dirty="0" smtClean="0"/>
              <a:t>Крутит-вертит головой,</a:t>
            </a:r>
          </a:p>
          <a:p>
            <a:pPr>
              <a:buNone/>
            </a:pPr>
            <a:r>
              <a:rPr lang="ru-RU" b="1" dirty="0" smtClean="0"/>
              <a:t>Нам показывая страны,</a:t>
            </a:r>
          </a:p>
          <a:p>
            <a:pPr>
              <a:buNone/>
            </a:pPr>
            <a:r>
              <a:rPr lang="ru-RU" b="1" dirty="0" smtClean="0"/>
              <a:t>Реки, горы, океаны</a:t>
            </a:r>
          </a:p>
          <a:p>
            <a:pPr>
              <a:buNone/>
            </a:pPr>
            <a:r>
              <a:rPr lang="ru-RU" b="1" dirty="0" smtClean="0"/>
              <a:t> </a:t>
            </a:r>
          </a:p>
          <a:p>
            <a:pPr>
              <a:buNone/>
            </a:pPr>
            <a:r>
              <a:rPr lang="ru-RU" b="1" dirty="0" smtClean="0"/>
              <a:t>Рассыпался горох</a:t>
            </a:r>
          </a:p>
          <a:p>
            <a:pPr>
              <a:buNone/>
            </a:pPr>
            <a:r>
              <a:rPr lang="ru-RU" b="1" dirty="0" smtClean="0"/>
              <a:t>На семьдесят семь дорог,</a:t>
            </a:r>
          </a:p>
          <a:p>
            <a:pPr>
              <a:buNone/>
            </a:pPr>
            <a:r>
              <a:rPr lang="ru-RU" b="1" dirty="0" smtClean="0"/>
              <a:t>Никто его не подбирает.</a:t>
            </a:r>
          </a:p>
          <a:p>
            <a:pPr>
              <a:buNone/>
            </a:pPr>
            <a:r>
              <a:rPr lang="ru-RU" b="1" dirty="0" smtClean="0"/>
              <a:t> </a:t>
            </a:r>
          </a:p>
          <a:p>
            <a:pPr>
              <a:buNone/>
            </a:pPr>
            <a:r>
              <a:rPr lang="ru-RU" b="1" dirty="0" smtClean="0"/>
              <a:t>Без пути и без дороги </a:t>
            </a:r>
          </a:p>
          <a:p>
            <a:pPr>
              <a:buNone/>
            </a:pPr>
            <a:r>
              <a:rPr lang="ru-RU" b="1" dirty="0" smtClean="0"/>
              <a:t>Ходит самый длинноногий. </a:t>
            </a:r>
          </a:p>
          <a:p>
            <a:pPr>
              <a:buNone/>
            </a:pPr>
            <a:r>
              <a:rPr lang="ru-RU" b="1" dirty="0" smtClean="0"/>
              <a:t>В тучах прячется, во мгле, </a:t>
            </a:r>
          </a:p>
          <a:p>
            <a:pPr>
              <a:buNone/>
            </a:pPr>
            <a:r>
              <a:rPr lang="ru-RU" b="1" dirty="0" smtClean="0"/>
              <a:t>Только ноги на земле. </a:t>
            </a:r>
          </a:p>
          <a:p>
            <a:pPr>
              <a:buNone/>
            </a:pPr>
            <a:r>
              <a:rPr lang="ru-RU" b="1" dirty="0" smtClean="0"/>
              <a:t> </a:t>
            </a:r>
          </a:p>
          <a:p>
            <a:pPr>
              <a:buNone/>
            </a:pPr>
            <a:r>
              <a:rPr lang="ru-RU" b="1" dirty="0" smtClean="0"/>
              <a:t>Одеяло белое, не руками сделано,</a:t>
            </a:r>
          </a:p>
          <a:p>
            <a:pPr>
              <a:buNone/>
            </a:pPr>
            <a:r>
              <a:rPr lang="ru-RU" b="1" dirty="0" smtClean="0"/>
              <a:t>Не ткалось и не кроилось,</a:t>
            </a:r>
          </a:p>
          <a:p>
            <a:pPr>
              <a:buNone/>
            </a:pPr>
            <a:r>
              <a:rPr lang="ru-RU" b="1" dirty="0" smtClean="0"/>
              <a:t>С неба на землю свалилось. </a:t>
            </a:r>
          </a:p>
          <a:p>
            <a:pPr>
              <a:buNone/>
            </a:pPr>
            <a:r>
              <a:rPr lang="ru-RU" b="1" dirty="0" smtClean="0"/>
              <a:t> </a:t>
            </a:r>
          </a:p>
          <a:p>
            <a:pPr>
              <a:buNone/>
            </a:pPr>
            <a:r>
              <a:rPr lang="ru-RU" b="1" dirty="0" smtClean="0"/>
              <a:t>Не снег и не лед,</a:t>
            </a:r>
          </a:p>
          <a:p>
            <a:pPr>
              <a:buNone/>
            </a:pPr>
            <a:r>
              <a:rPr lang="ru-RU" b="1" dirty="0" smtClean="0"/>
              <a:t>А серебром деревья уберет. </a:t>
            </a:r>
          </a:p>
          <a:p>
            <a:pPr>
              <a:buNone/>
            </a:pPr>
            <a:r>
              <a:rPr lang="ru-RU" b="1" dirty="0" smtClean="0"/>
              <a:t> </a:t>
            </a:r>
          </a:p>
          <a:p>
            <a:pPr>
              <a:buNone/>
            </a:pPr>
            <a:r>
              <a:rPr lang="ru-RU" b="1" dirty="0" smtClean="0"/>
              <a:t>Без крыльев летят,	</a:t>
            </a:r>
          </a:p>
          <a:p>
            <a:pPr>
              <a:buNone/>
            </a:pPr>
            <a:r>
              <a:rPr lang="ru-RU" b="1" dirty="0" smtClean="0"/>
              <a:t>Без ног бегут,</a:t>
            </a:r>
          </a:p>
          <a:p>
            <a:pPr>
              <a:buNone/>
            </a:pPr>
            <a:r>
              <a:rPr lang="ru-RU" b="1" dirty="0" smtClean="0"/>
              <a:t>Без паруса плывут. </a:t>
            </a:r>
          </a:p>
          <a:p>
            <a:endParaRPr lang="ru-RU" b="1"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Технология </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t>Этот предмет в школе называют творческим, потому как на его занятиях вы научитесь творить и созидать различные изделия. Я думаю, что все они будут красивыми, аккуратными и добрыми.</a:t>
            </a:r>
          </a:p>
          <a:p>
            <a:pPr>
              <a:buNone/>
            </a:pPr>
            <a:endParaRPr lang="ru-RU" dirty="0" smtClean="0"/>
          </a:p>
          <a:p>
            <a:pPr>
              <a:buNone/>
            </a:pPr>
            <a:r>
              <a:rPr lang="ru-RU" dirty="0" smtClean="0"/>
              <a:t>Задание.</a:t>
            </a:r>
          </a:p>
          <a:p>
            <a:pPr>
              <a:buNone/>
            </a:pPr>
            <a:r>
              <a:rPr lang="ru-RU" dirty="0" smtClean="0"/>
              <a:t>     Попробуйте что либо приготовить из предложенного материала </a:t>
            </a:r>
            <a:r>
              <a:rPr lang="ru-RU" sz="1400" dirty="0" smtClean="0"/>
              <a:t>(ножницы и цветная бумага)</a:t>
            </a:r>
          </a:p>
          <a:p>
            <a:pPr>
              <a:buNone/>
            </a:pPr>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Английский язык</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Язык, на котором общаются все народы в интернете.</a:t>
            </a:r>
          </a:p>
          <a:p>
            <a:r>
              <a:rPr lang="ru-RU" dirty="0" smtClean="0"/>
              <a:t>Закончи предложение:</a:t>
            </a:r>
          </a:p>
          <a:p>
            <a:pPr>
              <a:buNone/>
            </a:pPr>
            <a:r>
              <a:rPr lang="ru-RU" dirty="0" smtClean="0"/>
              <a:t>     </a:t>
            </a:r>
            <a:r>
              <a:rPr lang="ru-RU" dirty="0" smtClean="0">
                <a:solidFill>
                  <a:srgbClr val="000099"/>
                </a:solidFill>
              </a:rPr>
              <a:t>Хочешь ездить по разным странам,</a:t>
            </a:r>
          </a:p>
          <a:p>
            <a:pPr>
              <a:buNone/>
            </a:pPr>
            <a:r>
              <a:rPr lang="ru-RU" dirty="0" smtClean="0">
                <a:solidFill>
                  <a:srgbClr val="000099"/>
                </a:solidFill>
              </a:rPr>
              <a:t>     нужно знать язык…</a:t>
            </a:r>
          </a:p>
          <a:p>
            <a:pPr>
              <a:buNone/>
            </a:pPr>
            <a:endParaRPr lang="ru-RU" dirty="0"/>
          </a:p>
        </p:txBody>
      </p:sp>
      <p:pic>
        <p:nvPicPr>
          <p:cNvPr id="4" name="Содержимое 3" descr="IMG_20160825_101750.jpg"/>
          <p:cNvPicPr>
            <a:picLocks noChangeAspect="1"/>
          </p:cNvPicPr>
          <p:nvPr/>
        </p:nvPicPr>
        <p:blipFill>
          <a:blip r:embed="rId3" cstate="print"/>
          <a:stretch>
            <a:fillRect/>
          </a:stretch>
        </p:blipFill>
        <p:spPr>
          <a:xfrm rot="912616">
            <a:off x="6860145" y="4363101"/>
            <a:ext cx="1375181" cy="1833575"/>
          </a:xfrm>
          <a:prstGeom prst="rect">
            <a:avLst/>
          </a:prstGeom>
        </p:spPr>
      </p:pic>
      <p:pic>
        <p:nvPicPr>
          <p:cNvPr id="5" name="Содержимое 3" descr="IMG_20160825_101750.jpg"/>
          <p:cNvPicPr>
            <a:picLocks noChangeAspect="1"/>
          </p:cNvPicPr>
          <p:nvPr/>
        </p:nvPicPr>
        <p:blipFill>
          <a:blip r:embed="rId3" cstate="print"/>
          <a:stretch>
            <a:fillRect/>
          </a:stretch>
        </p:blipFill>
        <p:spPr>
          <a:xfrm>
            <a:off x="4209503" y="4334748"/>
            <a:ext cx="1375181" cy="1833575"/>
          </a:xfrm>
          <a:prstGeom prst="rect">
            <a:avLst/>
          </a:prstGeom>
        </p:spPr>
      </p:pic>
      <p:pic>
        <p:nvPicPr>
          <p:cNvPr id="6" name="Содержимое 3" descr="IMG_20160825_101750.jpg"/>
          <p:cNvPicPr>
            <a:picLocks noChangeAspect="1"/>
          </p:cNvPicPr>
          <p:nvPr/>
        </p:nvPicPr>
        <p:blipFill>
          <a:blip r:embed="rId3" cstate="print"/>
          <a:stretch>
            <a:fillRect/>
          </a:stretch>
        </p:blipFill>
        <p:spPr>
          <a:xfrm rot="20221761">
            <a:off x="1231925" y="4481898"/>
            <a:ext cx="1375181" cy="1833575"/>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Физическая культура</a:t>
            </a:r>
            <a:endParaRPr lang="ru-RU" dirty="0">
              <a:solidFill>
                <a:srgbClr val="C0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Для чего этот предмет изучается в школе?</a:t>
            </a:r>
          </a:p>
          <a:p>
            <a:pPr>
              <a:buNone/>
            </a:pPr>
            <a:endParaRPr lang="ru-RU" dirty="0" smtClean="0"/>
          </a:p>
          <a:p>
            <a:r>
              <a:rPr lang="ru-RU" dirty="0" smtClean="0"/>
              <a:t>Но физкультура – это не только сноровка, но ещё и знания. Потому предлагаю вам спортивную викторину.</a:t>
            </a:r>
          </a:p>
          <a:p>
            <a:endParaRPr lang="ru-RU" dirty="0" smtClean="0"/>
          </a:p>
          <a:p>
            <a:pPr lvl="0"/>
            <a:r>
              <a:rPr lang="ru-RU" dirty="0" smtClean="0"/>
              <a:t>Кто может «оседлать коня», но не заставит его сдвинуться с места? </a:t>
            </a:r>
          </a:p>
          <a:p>
            <a:pPr lvl="0"/>
            <a:r>
              <a:rPr lang="ru-RU" dirty="0" smtClean="0"/>
              <a:t>Даже в сильную жару в перчатках он ведет игру? </a:t>
            </a:r>
          </a:p>
          <a:p>
            <a:pPr lvl="0"/>
            <a:r>
              <a:rPr lang="ru-RU" dirty="0" smtClean="0"/>
              <a:t>Мастер спорта, а без клюшки он беспомощней старушки? </a:t>
            </a:r>
          </a:p>
          <a:p>
            <a:pPr lvl="0"/>
            <a:r>
              <a:rPr lang="ru-RU" dirty="0" smtClean="0"/>
              <a:t>А какими видами спорта занимаетесь вы?</a:t>
            </a:r>
          </a:p>
          <a:p>
            <a:pPr lvl="0" algn="ctr"/>
            <a:r>
              <a:rPr lang="ru-RU" b="1" smtClean="0"/>
              <a:t>Конкурсы</a:t>
            </a:r>
          </a:p>
          <a:p>
            <a:pPr lvl="0" algn="ctr">
              <a:buNone/>
            </a:pPr>
            <a:endParaRPr lang="ru-RU" b="1" dirty="0" smtClean="0"/>
          </a:p>
          <a:p>
            <a:pPr>
              <a:buNone/>
            </a:pPr>
            <a:endParaRPr lang="ru-RU" dirty="0" smtClean="0"/>
          </a:p>
          <a:p>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Самый сильный</a:t>
            </a:r>
            <a:endParaRPr lang="ru-RU" dirty="0">
              <a:solidFill>
                <a:srgbClr val="FF0000"/>
              </a:solidFill>
            </a:endParaRPr>
          </a:p>
        </p:txBody>
      </p:sp>
      <p:sp>
        <p:nvSpPr>
          <p:cNvPr id="3" name="Содержимое 2"/>
          <p:cNvSpPr>
            <a:spLocks noGrp="1"/>
          </p:cNvSpPr>
          <p:nvPr>
            <p:ph idx="1"/>
          </p:nvPr>
        </p:nvSpPr>
        <p:spPr/>
        <p:txBody>
          <a:bodyPr/>
          <a:lstStyle/>
          <a:p>
            <a:r>
              <a:rPr lang="ru-RU" b="1" dirty="0" smtClean="0"/>
              <a:t>Армрестлинг  (</a:t>
            </a:r>
            <a:r>
              <a:rPr lang="ru-RU" dirty="0" smtClean="0"/>
              <a:t>мальчики</a:t>
            </a:r>
            <a:r>
              <a:rPr lang="ru-RU" b="1" dirty="0" smtClean="0"/>
              <a:t>)</a:t>
            </a:r>
          </a:p>
          <a:p>
            <a:r>
              <a:rPr lang="ru-RU" b="1" dirty="0" smtClean="0"/>
              <a:t>Равновесие (</a:t>
            </a:r>
            <a:r>
              <a:rPr lang="ru-RU" dirty="0" smtClean="0"/>
              <a:t>девочки</a:t>
            </a:r>
            <a:r>
              <a:rPr lang="ru-RU" b="1" dirty="0" smtClean="0"/>
              <a:t>) по линии</a:t>
            </a:r>
          </a:p>
          <a:p>
            <a:r>
              <a:rPr lang="ru-RU" b="1" dirty="0" smtClean="0"/>
              <a:t>Равновесие (</a:t>
            </a:r>
            <a:r>
              <a:rPr lang="ru-RU" dirty="0" smtClean="0"/>
              <a:t>мальчики</a:t>
            </a:r>
            <a:r>
              <a:rPr lang="ru-RU" b="1" dirty="0" smtClean="0"/>
              <a:t>) на одной ноге присев</a:t>
            </a:r>
            <a:endParaRPr lang="ru-RU" b="1" dirty="0"/>
          </a:p>
        </p:txBody>
      </p:sp>
    </p:spTree>
  </p:cSld>
  <p:clrMapOvr>
    <a:masterClrMapping/>
  </p:clrMapOvr>
  <p:transition>
    <p:wedge/>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Основы безопасности жизнедеятельности</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Предмет для вас новый, но давайте подумаем, что можно изучать на нем?  </a:t>
            </a:r>
          </a:p>
          <a:p>
            <a:pPr>
              <a:buNone/>
            </a:pPr>
            <a:endParaRPr lang="ru-RU" dirty="0" smtClean="0"/>
          </a:p>
          <a:p>
            <a:endParaRPr lang="ru-RU" dirty="0"/>
          </a:p>
        </p:txBody>
      </p:sp>
      <p:pic>
        <p:nvPicPr>
          <p:cNvPr id="4" name="Рисунок 3" descr="IMG_20160825_101759.jpg"/>
          <p:cNvPicPr>
            <a:picLocks noChangeAspect="1"/>
          </p:cNvPicPr>
          <p:nvPr/>
        </p:nvPicPr>
        <p:blipFill>
          <a:blip r:embed="rId3" cstate="print"/>
          <a:stretch>
            <a:fillRect/>
          </a:stretch>
        </p:blipFill>
        <p:spPr>
          <a:xfrm>
            <a:off x="3593142" y="2910956"/>
            <a:ext cx="1347835" cy="1797113"/>
          </a:xfrm>
          <a:prstGeom prst="rect">
            <a:avLst/>
          </a:prstGeom>
        </p:spPr>
      </p:pic>
      <p:pic>
        <p:nvPicPr>
          <p:cNvPr id="5" name="Рисунок 4" descr="IMG_20160825_101759.jpg"/>
          <p:cNvPicPr>
            <a:picLocks noChangeAspect="1"/>
          </p:cNvPicPr>
          <p:nvPr/>
        </p:nvPicPr>
        <p:blipFill>
          <a:blip r:embed="rId3" cstate="print"/>
          <a:stretch>
            <a:fillRect/>
          </a:stretch>
        </p:blipFill>
        <p:spPr>
          <a:xfrm rot="1265006">
            <a:off x="1021372" y="4411154"/>
            <a:ext cx="1347835" cy="1797113"/>
          </a:xfrm>
          <a:prstGeom prst="rect">
            <a:avLst/>
          </a:prstGeom>
        </p:spPr>
      </p:pic>
      <p:pic>
        <p:nvPicPr>
          <p:cNvPr id="6" name="Рисунок 5" descr="IMG_20160825_101759.jpg"/>
          <p:cNvPicPr>
            <a:picLocks noChangeAspect="1"/>
          </p:cNvPicPr>
          <p:nvPr/>
        </p:nvPicPr>
        <p:blipFill>
          <a:blip r:embed="rId3" cstate="print"/>
          <a:stretch>
            <a:fillRect/>
          </a:stretch>
        </p:blipFill>
        <p:spPr>
          <a:xfrm rot="20161184">
            <a:off x="6522098" y="4268278"/>
            <a:ext cx="1347835" cy="1797113"/>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Музыка </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Кто из вас посещает музыкальную школу?</a:t>
            </a:r>
          </a:p>
          <a:p>
            <a:r>
              <a:rPr lang="ru-RU" dirty="0" smtClean="0"/>
              <a:t>Кому нравится этот предмет?</a:t>
            </a:r>
          </a:p>
          <a:p>
            <a:r>
              <a:rPr lang="ru-RU" dirty="0" smtClean="0"/>
              <a:t>Есть ли у вас любимая песня?</a:t>
            </a:r>
          </a:p>
          <a:p>
            <a:r>
              <a:rPr lang="ru-RU" dirty="0" smtClean="0"/>
              <a:t>А можете ее спеть?</a:t>
            </a:r>
          </a:p>
          <a:p>
            <a:endParaRPr lang="ru-RU" dirty="0" smtClean="0"/>
          </a:p>
          <a:p>
            <a:r>
              <a:rPr lang="ru-RU" b="1" dirty="0" smtClean="0"/>
              <a:t>Конкурс</a:t>
            </a:r>
            <a:r>
              <a:rPr lang="ru-RU" dirty="0" smtClean="0"/>
              <a:t> «Музыкальный стул»</a:t>
            </a:r>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
            </a:r>
            <a:br>
              <a:rPr lang="ru-RU" dirty="0" smtClean="0">
                <a:solidFill>
                  <a:srgbClr val="FF0000"/>
                </a:solidFill>
              </a:rPr>
            </a:br>
            <a:endParaRPr lang="ru-RU" dirty="0"/>
          </a:p>
        </p:txBody>
      </p:sp>
      <p:sp>
        <p:nvSpPr>
          <p:cNvPr id="3" name="Содержимое 2"/>
          <p:cNvSpPr>
            <a:spLocks noGrp="1"/>
          </p:cNvSpPr>
          <p:nvPr>
            <p:ph idx="1"/>
          </p:nvPr>
        </p:nvSpPr>
        <p:spPr/>
        <p:txBody>
          <a:bodyPr/>
          <a:lstStyle/>
          <a:p>
            <a:pPr algn="ctr">
              <a:buNone/>
            </a:pPr>
            <a:r>
              <a:rPr lang="ru-RU" sz="3200" b="1" dirty="0" smtClean="0"/>
              <a:t>Ч</a:t>
            </a:r>
            <a:r>
              <a:rPr lang="ru-RU" sz="3200" dirty="0" smtClean="0"/>
              <a:t>то изучает без конца,</a:t>
            </a:r>
          </a:p>
          <a:p>
            <a:pPr algn="ctr">
              <a:buNone/>
            </a:pPr>
            <a:r>
              <a:rPr lang="ru-RU" sz="3200" dirty="0" smtClean="0"/>
              <a:t>Живые существа всегда,</a:t>
            </a:r>
          </a:p>
          <a:p>
            <a:pPr algn="ctr">
              <a:buNone/>
            </a:pPr>
            <a:r>
              <a:rPr lang="ru-RU" sz="3200" dirty="0" smtClean="0"/>
              <a:t>Как с окружающей средой,</a:t>
            </a:r>
          </a:p>
          <a:p>
            <a:pPr algn="ctr">
              <a:buNone/>
            </a:pPr>
            <a:r>
              <a:rPr lang="ru-RU" sz="3200" dirty="0" smtClean="0"/>
              <a:t>Они взаимодействуют порой!</a:t>
            </a:r>
          </a:p>
          <a:p>
            <a:pPr algn="ctr">
              <a:buNone/>
            </a:pPr>
            <a:r>
              <a:rPr lang="ru-RU" sz="3200" dirty="0" smtClean="0"/>
              <a:t/>
            </a:r>
            <a:br>
              <a:rPr lang="ru-RU" sz="3200" dirty="0" smtClean="0"/>
            </a:br>
            <a:r>
              <a:rPr lang="ru-RU" dirty="0" smtClean="0"/>
              <a:t/>
            </a:r>
            <a:br>
              <a:rPr lang="ru-RU" dirty="0" smtClean="0"/>
            </a:br>
            <a:endParaRPr lang="ru-RU" dirty="0"/>
          </a:p>
        </p:txBody>
      </p:sp>
    </p:spTree>
  </p:cSld>
  <p:clrMapOvr>
    <a:masterClrMapping/>
  </p:clrMapOvr>
  <p:transition>
    <p:wedge/>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
            </a:r>
            <a:br>
              <a:rPr lang="ru-RU" dirty="0" smtClean="0">
                <a:solidFill>
                  <a:srgbClr val="FF0000"/>
                </a:solidFill>
              </a:rPr>
            </a:br>
            <a:r>
              <a:rPr lang="ru-RU" dirty="0" smtClean="0">
                <a:solidFill>
                  <a:srgbClr val="FF0000"/>
                </a:solidFill>
              </a:rPr>
              <a:t>Биология</a:t>
            </a:r>
            <a:br>
              <a:rPr lang="ru-RU" dirty="0" smtClean="0">
                <a:solidFill>
                  <a:srgbClr val="FF0000"/>
                </a:solidFill>
              </a:rPr>
            </a:br>
            <a:endParaRPr lang="ru-RU" dirty="0"/>
          </a:p>
        </p:txBody>
      </p:sp>
      <p:sp>
        <p:nvSpPr>
          <p:cNvPr id="3" name="Содержимое 2"/>
          <p:cNvSpPr>
            <a:spLocks noGrp="1"/>
          </p:cNvSpPr>
          <p:nvPr>
            <p:ph idx="1"/>
          </p:nvPr>
        </p:nvSpPr>
        <p:spPr/>
        <p:txBody>
          <a:bodyPr/>
          <a:lstStyle/>
          <a:p>
            <a:pPr algn="ctr">
              <a:buNone/>
            </a:pPr>
            <a:r>
              <a:rPr lang="ru-RU" sz="3200" b="1" dirty="0" smtClean="0"/>
              <a:t>Ч</a:t>
            </a:r>
            <a:r>
              <a:rPr lang="ru-RU" sz="3200" dirty="0" smtClean="0"/>
              <a:t>то изучает без конца,</a:t>
            </a:r>
          </a:p>
          <a:p>
            <a:pPr algn="ctr">
              <a:buNone/>
            </a:pPr>
            <a:r>
              <a:rPr lang="ru-RU" sz="3200" dirty="0" smtClean="0"/>
              <a:t>Живые существа всегда,</a:t>
            </a:r>
          </a:p>
          <a:p>
            <a:pPr algn="ctr">
              <a:buNone/>
            </a:pPr>
            <a:r>
              <a:rPr lang="ru-RU" sz="3200" dirty="0" smtClean="0"/>
              <a:t>Как с окружающей средой,</a:t>
            </a:r>
          </a:p>
          <a:p>
            <a:pPr algn="ctr">
              <a:buNone/>
            </a:pPr>
            <a:r>
              <a:rPr lang="ru-RU" sz="3200" dirty="0" smtClean="0"/>
              <a:t>Они взаимодействуют порой!</a:t>
            </a:r>
          </a:p>
          <a:p>
            <a:pPr algn="ctr">
              <a:buNone/>
            </a:pPr>
            <a:r>
              <a:rPr lang="ru-RU" sz="3200" dirty="0" smtClean="0"/>
              <a:t/>
            </a:r>
            <a:br>
              <a:rPr lang="ru-RU" sz="3200" dirty="0" smtClean="0"/>
            </a:br>
            <a:r>
              <a:rPr lang="ru-RU" dirty="0" smtClean="0"/>
              <a:t/>
            </a:r>
            <a:br>
              <a:rPr lang="ru-RU" dirty="0" smtClean="0"/>
            </a:br>
            <a:endParaRPr lang="ru-RU" dirty="0"/>
          </a:p>
        </p:txBody>
      </p:sp>
    </p:spTree>
  </p:cSld>
  <p:clrMapOvr>
    <a:masterClrMapping/>
  </p:clrMapOvr>
  <p:transition>
    <p:wedge/>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8604"/>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880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Здравствуйте, взрослые!</a:t>
            </a:r>
            <a:endParaRPr kumimoji="0" lang="ru-RU" sz="2400" b="0" i="0" u="none" strike="noStrike" cap="none" normalizeH="0" baseline="0" dirty="0" smtClean="0">
              <a:ln>
                <a:noFill/>
              </a:ln>
              <a:solidFill>
                <a:srgbClr val="FF0066"/>
              </a:solidFill>
              <a:effectLst/>
              <a:latin typeface="Arial" pitchFamily="34" charset="0"/>
              <a:cs typeface="Arial" pitchFamily="34" charset="0"/>
            </a:endParaRPr>
          </a:p>
          <a:p>
            <a:pPr marL="0" marR="0" lvl="0" indent="18288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Здравствуйте, дети!</a:t>
            </a:r>
            <a:endParaRPr kumimoji="0" lang="ru-RU" sz="2400" b="0" i="0" u="none" strike="noStrike" cap="none" normalizeH="0" baseline="0" dirty="0" smtClean="0">
              <a:ln>
                <a:noFill/>
              </a:ln>
              <a:solidFill>
                <a:srgbClr val="FF0066"/>
              </a:solidFill>
              <a:effectLst/>
              <a:latin typeface="Arial" pitchFamily="34" charset="0"/>
              <a:cs typeface="Arial" pitchFamily="34" charset="0"/>
            </a:endParaRPr>
          </a:p>
          <a:p>
            <a:pPr marL="0" marR="0" lvl="0" indent="18288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День необычный сегодня на свете —</a:t>
            </a:r>
            <a:endParaRPr kumimoji="0" lang="ru-RU" sz="2400" b="0" i="0" u="none" strike="noStrike" cap="none" normalizeH="0" baseline="0" dirty="0" smtClean="0">
              <a:ln>
                <a:noFill/>
              </a:ln>
              <a:solidFill>
                <a:srgbClr val="FF0066"/>
              </a:solidFill>
              <a:effectLst/>
              <a:latin typeface="Arial" pitchFamily="34" charset="0"/>
              <a:cs typeface="Arial" pitchFamily="34" charset="0"/>
            </a:endParaRPr>
          </a:p>
          <a:p>
            <a:pPr marL="0" marR="0" lvl="0" indent="18288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Музыка всюду, улыбки и смех —</a:t>
            </a:r>
            <a:endParaRPr kumimoji="0" lang="ru-RU" sz="2400" b="0" i="0" u="none" strike="noStrike" cap="none" normalizeH="0" baseline="0" dirty="0" smtClean="0">
              <a:ln>
                <a:noFill/>
              </a:ln>
              <a:solidFill>
                <a:srgbClr val="FF0066"/>
              </a:solidFill>
              <a:effectLst/>
              <a:latin typeface="Arial" pitchFamily="34" charset="0"/>
              <a:cs typeface="Arial" pitchFamily="34" charset="0"/>
            </a:endParaRPr>
          </a:p>
          <a:p>
            <a:pPr marL="0" marR="0" lvl="0" indent="18288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Школа открыла двери для всех.</a:t>
            </a:r>
          </a:p>
          <a:p>
            <a:pPr marL="0" marR="0" lvl="0" indent="1828800"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99"/>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И не грустите, девчонки, мальчишки,</a:t>
            </a:r>
            <a:endParaRPr kumimoji="0" lang="ru-RU" sz="2400" b="0" i="0" u="none" strike="noStrike" cap="none" normalizeH="0" baseline="0" dirty="0" smtClean="0">
              <a:ln>
                <a:noFill/>
              </a:ln>
              <a:solidFill>
                <a:srgbClr val="000099"/>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По играм, затеям и сказочным книжкам.</a:t>
            </a:r>
            <a:endParaRPr kumimoji="0" lang="ru-RU" sz="2400" b="0" i="0" u="none" strike="noStrike" cap="none" normalizeH="0" baseline="0" dirty="0" smtClean="0">
              <a:ln>
                <a:noFill/>
              </a:ln>
              <a:solidFill>
                <a:srgbClr val="000099"/>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В школьной жизни волшебство не кончается,</a:t>
            </a:r>
            <a:endParaRPr kumimoji="0" lang="ru-RU" sz="2400" b="0" i="0" u="none" strike="noStrike" cap="none" normalizeH="0" baseline="0" dirty="0" smtClean="0">
              <a:ln>
                <a:noFill/>
              </a:ln>
              <a:solidFill>
                <a:srgbClr val="000099"/>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Сказка и здесь продолжается.</a:t>
            </a:r>
          </a:p>
          <a:p>
            <a:pPr marL="0" marR="0" lvl="0" indent="18288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99"/>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Продолжать учиться надо,</a:t>
            </a:r>
            <a:endParaRPr kumimoji="0" lang="ru-RU"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Лучше, чтоб на «5»!</a:t>
            </a:r>
            <a:endParaRPr kumimoji="0" lang="ru-RU"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Я вас видеть очень рада,</a:t>
            </a:r>
            <a:endParaRPr kumimoji="0" lang="ru-RU"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18288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Рада всех встречать.</a:t>
            </a:r>
            <a:endParaRPr kumimoji="0" lang="ru-RU" sz="2400" b="0" i="0" u="none" strike="noStrike" cap="none" normalizeH="0" baseline="0" dirty="0" smtClean="0">
              <a:ln>
                <a:noFill/>
              </a:ln>
              <a:solidFill>
                <a:srgbClr val="008000"/>
              </a:solidFill>
              <a:effectLst/>
              <a:latin typeface="Arial" pitchFamily="34" charset="0"/>
              <a:cs typeface="Arial" pitchFamily="34" charset="0"/>
            </a:endParaRPr>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
            </a:r>
            <a:br>
              <a:rPr lang="ru-RU" dirty="0" smtClean="0">
                <a:solidFill>
                  <a:srgbClr val="FF0000"/>
                </a:solidFill>
              </a:rPr>
            </a:br>
            <a:r>
              <a:rPr lang="ru-RU" dirty="0" smtClean="0">
                <a:solidFill>
                  <a:srgbClr val="FF0000"/>
                </a:solidFill>
              </a:rPr>
              <a:t>Биология</a:t>
            </a:r>
            <a:br>
              <a:rPr lang="ru-RU" dirty="0" smtClean="0">
                <a:solidFill>
                  <a:srgbClr val="FF0000"/>
                </a:solidFill>
              </a:rPr>
            </a:br>
            <a:endParaRPr lang="ru-RU" dirty="0"/>
          </a:p>
        </p:txBody>
      </p:sp>
      <p:sp>
        <p:nvSpPr>
          <p:cNvPr id="3" name="Содержимое 2"/>
          <p:cNvSpPr>
            <a:spLocks noGrp="1"/>
          </p:cNvSpPr>
          <p:nvPr>
            <p:ph idx="1"/>
          </p:nvPr>
        </p:nvSpPr>
        <p:spPr/>
        <p:txBody>
          <a:bodyPr/>
          <a:lstStyle/>
          <a:p>
            <a:r>
              <a:rPr lang="ru-RU" dirty="0" smtClean="0"/>
              <a:t>Желто-красная одежка, Каждый листик, как ладошка. Осенью всех ярче он. Догадались? Это...</a:t>
            </a:r>
          </a:p>
          <a:p>
            <a:r>
              <a:rPr lang="ru-RU" dirty="0" smtClean="0"/>
              <a:t>Деревца в лесу стоят, Даже в тихий день дрожат. Вдоль извилистой тропинки Шелестят листвой...</a:t>
            </a:r>
          </a:p>
          <a:p>
            <a:r>
              <a:rPr lang="ru-RU" dirty="0" smtClean="0"/>
              <a:t>Белый низ, зеленый верх —</a:t>
            </a:r>
          </a:p>
          <a:p>
            <a:pPr>
              <a:buNone/>
            </a:pPr>
            <a:r>
              <a:rPr lang="ru-RU" dirty="0" smtClean="0"/>
              <a:t>В летней роще краше всех!</a:t>
            </a:r>
          </a:p>
          <a:p>
            <a:pPr>
              <a:buNone/>
            </a:pPr>
            <a:r>
              <a:rPr lang="ru-RU" dirty="0" smtClean="0"/>
              <a:t>На стволах полоски. Хороши...</a:t>
            </a:r>
          </a:p>
          <a:p>
            <a:endParaRPr lang="ru-RU" dirty="0" smtClean="0"/>
          </a:p>
          <a:p>
            <a:pPr>
              <a:buNone/>
            </a:pPr>
            <a:endParaRPr lang="ru-RU" dirty="0" smtClean="0"/>
          </a:p>
          <a:p>
            <a:endParaRPr lang="ru-RU" dirty="0"/>
          </a:p>
        </p:txBody>
      </p:sp>
    </p:spTree>
  </p:cSld>
  <p:clrMapOvr>
    <a:masterClrMapping/>
  </p:clrMapOvr>
  <p:transition>
    <p:wedge/>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Ритуал обращения к Повелителю пятерок</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t>Поднимите руки вверх</a:t>
            </a:r>
          </a:p>
          <a:p>
            <a:pPr>
              <a:buNone/>
            </a:pPr>
            <a:endParaRPr lang="ru-RU" dirty="0" smtClean="0"/>
          </a:p>
          <a:p>
            <a:r>
              <a:rPr lang="ru-RU" dirty="0" smtClean="0"/>
              <a:t>Растопырьте пальцы</a:t>
            </a:r>
          </a:p>
          <a:p>
            <a:pPr>
              <a:buNone/>
            </a:pPr>
            <a:endParaRPr lang="ru-RU" dirty="0" smtClean="0"/>
          </a:p>
          <a:p>
            <a:r>
              <a:rPr lang="ru-RU" dirty="0" smtClean="0"/>
              <a:t>Дружно вместе по команде крикните:</a:t>
            </a:r>
          </a:p>
          <a:p>
            <a:pPr>
              <a:buNone/>
            </a:pPr>
            <a:r>
              <a:rPr lang="ru-RU" dirty="0" smtClean="0"/>
              <a:t>           «Хочу учиться на пять»</a:t>
            </a:r>
          </a:p>
          <a:p>
            <a:pPr>
              <a:buNone/>
            </a:pPr>
            <a:endParaRPr lang="ru-RU" dirty="0" smtClean="0"/>
          </a:p>
          <a:p>
            <a:pPr>
              <a:buNone/>
            </a:pPr>
            <a:endParaRPr lang="ru-RU" dirty="0" smtClean="0"/>
          </a:p>
          <a:p>
            <a:pPr>
              <a:buNone/>
            </a:pPr>
            <a:r>
              <a:rPr lang="ru-RU" dirty="0" smtClean="0"/>
              <a:t>Вручение дипломов…</a:t>
            </a:r>
          </a:p>
          <a:p>
            <a:endParaRPr lang="ru-RU"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8229600" cy="4708525"/>
          </a:xfrm>
        </p:spPr>
        <p:txBody>
          <a:bodyPr/>
          <a:lstStyle/>
          <a:p>
            <a:pPr>
              <a:buNone/>
            </a:pPr>
            <a:endParaRPr lang="ru-RU" dirty="0" smtClean="0"/>
          </a:p>
          <a:p>
            <a:pPr algn="ctr">
              <a:buNone/>
            </a:pPr>
            <a:r>
              <a:rPr lang="ru-RU" b="1" dirty="0" smtClean="0"/>
              <a:t>Желаю в новом учебном году не лениться!</a:t>
            </a:r>
          </a:p>
          <a:p>
            <a:pPr algn="ctr">
              <a:buNone/>
            </a:pPr>
            <a:r>
              <a:rPr lang="ru-RU" b="1" dirty="0" smtClean="0"/>
              <a:t>Желаю вам в полную меру трудиться!</a:t>
            </a:r>
          </a:p>
          <a:p>
            <a:pPr algn="ctr">
              <a:buNone/>
            </a:pPr>
            <a:r>
              <a:rPr lang="ru-RU" b="1" dirty="0" smtClean="0"/>
              <a:t>Желаю добиться отличных успехов!</a:t>
            </a:r>
          </a:p>
          <a:p>
            <a:pPr algn="ctr">
              <a:buNone/>
            </a:pPr>
            <a:r>
              <a:rPr lang="ru-RU" b="1" dirty="0" smtClean="0"/>
              <a:t>Побольше всем радости, звонкого смеха!</a:t>
            </a:r>
          </a:p>
          <a:p>
            <a:pPr algn="ctr">
              <a:buNone/>
            </a:pPr>
            <a:r>
              <a:rPr lang="ru-RU" b="1" dirty="0" smtClean="0"/>
              <a:t>И чтобы с классом дружили всегда, </a:t>
            </a:r>
          </a:p>
          <a:p>
            <a:pPr algn="ctr">
              <a:buNone/>
            </a:pPr>
            <a:r>
              <a:rPr lang="ru-RU" b="1" dirty="0" smtClean="0"/>
              <a:t>Ведь  вместе любая беда не беда. </a:t>
            </a:r>
          </a:p>
          <a:p>
            <a:endParaRPr lang="ru-RU" dirty="0"/>
          </a:p>
        </p:txBody>
      </p:sp>
      <p:pic>
        <p:nvPicPr>
          <p:cNvPr id="5" name="Picture 3"/>
          <p:cNvPicPr>
            <a:picLocks noGrp="1" noChangeAspect="1" noChangeArrowheads="1"/>
          </p:cNvPicPr>
          <p:nvPr>
            <p:ph idx="4294967295"/>
          </p:nvPr>
        </p:nvPicPr>
        <p:blipFill>
          <a:blip r:embed="rId3"/>
          <a:srcRect/>
          <a:stretch>
            <a:fillRect/>
          </a:stretch>
        </p:blipFill>
        <p:spPr bwMode="auto">
          <a:xfrm>
            <a:off x="7500938" y="0"/>
            <a:ext cx="1643062" cy="1490663"/>
          </a:xfrm>
          <a:prstGeom prst="rect">
            <a:avLst/>
          </a:prstGeom>
          <a:noFill/>
          <a:ln w="9525">
            <a:noFill/>
            <a:miter lim="800000"/>
            <a:headEnd/>
            <a:tailEnd/>
          </a:ln>
          <a:effectLst/>
        </p:spPr>
      </p:pic>
      <p:pic>
        <p:nvPicPr>
          <p:cNvPr id="6" name="Picture 3"/>
          <p:cNvPicPr>
            <a:picLocks noGrp="1" noChangeAspect="1" noChangeArrowheads="1"/>
          </p:cNvPicPr>
          <p:nvPr>
            <p:ph idx="4294967295"/>
          </p:nvPr>
        </p:nvPicPr>
        <p:blipFill>
          <a:blip r:embed="rId3"/>
          <a:srcRect/>
          <a:stretch>
            <a:fillRect/>
          </a:stretch>
        </p:blipFill>
        <p:spPr bwMode="auto">
          <a:xfrm>
            <a:off x="0" y="142875"/>
            <a:ext cx="1643063" cy="1490663"/>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3000364" y="357166"/>
            <a:ext cx="3190878" cy="1740473"/>
          </a:xfrm>
          <a:prstGeom prst="rect">
            <a:avLst/>
          </a:prstGeom>
          <a:noFill/>
          <a:ln w="9525">
            <a:noFill/>
            <a:miter lim="800000"/>
            <a:headEnd/>
            <a:tailEnd/>
          </a:ln>
          <a:effectLst/>
        </p:spPr>
      </p:pic>
    </p:spTree>
  </p:cSld>
  <p:clrMapOvr>
    <a:masterClrMapping/>
  </p:clrMapOvr>
  <p:transition>
    <p:wedge/>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lstStyle/>
          <a:p>
            <a:endParaRPr lang="ru-RU" dirty="0"/>
          </a:p>
        </p:txBody>
      </p:sp>
      <p:pic>
        <p:nvPicPr>
          <p:cNvPr id="1027" name="Picture 3" descr="G:\935396164.gif"/>
          <p:cNvPicPr>
            <a:picLocks noChangeAspect="1" noChangeArrowheads="1" noCrop="1"/>
          </p:cNvPicPr>
          <p:nvPr/>
        </p:nvPicPr>
        <p:blipFill>
          <a:blip r:embed="rId3"/>
          <a:srcRect/>
          <a:stretch>
            <a:fillRect/>
          </a:stretch>
        </p:blipFill>
        <p:spPr bwMode="auto">
          <a:xfrm>
            <a:off x="1" y="-214338"/>
            <a:ext cx="9143999" cy="7358114"/>
          </a:xfrm>
          <a:prstGeom prst="rect">
            <a:avLst/>
          </a:prstGeom>
          <a:noFill/>
        </p:spPr>
      </p:pic>
    </p:spTree>
  </p:cSld>
  <p:clrMapOvr>
    <a:masterClrMapping/>
  </p:clrMapOvr>
  <p:transition>
    <p:wedg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Давайте познакомимся!</a:t>
            </a:r>
            <a:endParaRPr lang="ru-RU" dirty="0">
              <a:solidFill>
                <a:srgbClr val="FF0000"/>
              </a:solidFill>
            </a:endParaRPr>
          </a:p>
        </p:txBody>
      </p:sp>
      <p:sp>
        <p:nvSpPr>
          <p:cNvPr id="3" name="Содержимое 2"/>
          <p:cNvSpPr>
            <a:spLocks noGrp="1"/>
          </p:cNvSpPr>
          <p:nvPr>
            <p:ph idx="1"/>
          </p:nvPr>
        </p:nvSpPr>
        <p:spPr/>
        <p:txBody>
          <a:bodyPr>
            <a:normAutofit/>
          </a:bodyPr>
          <a:lstStyle/>
          <a:p>
            <a:pPr algn="ctr">
              <a:buNone/>
            </a:pPr>
            <a:r>
              <a:rPr lang="ru-RU" sz="3600" b="1" dirty="0" smtClean="0">
                <a:solidFill>
                  <a:srgbClr val="000099"/>
                </a:solidFill>
              </a:rPr>
              <a:t>Тепляшина </a:t>
            </a:r>
          </a:p>
          <a:p>
            <a:pPr algn="ctr">
              <a:buNone/>
            </a:pPr>
            <a:r>
              <a:rPr lang="ru-RU" sz="3600" b="1" dirty="0" smtClean="0">
                <a:solidFill>
                  <a:srgbClr val="000099"/>
                </a:solidFill>
              </a:rPr>
              <a:t>Виктория </a:t>
            </a:r>
          </a:p>
          <a:p>
            <a:pPr algn="ctr">
              <a:buNone/>
            </a:pPr>
            <a:r>
              <a:rPr lang="ru-RU" sz="3600" b="1" dirty="0" smtClean="0">
                <a:solidFill>
                  <a:srgbClr val="000099"/>
                </a:solidFill>
              </a:rPr>
              <a:t>Викторовна</a:t>
            </a:r>
          </a:p>
          <a:p>
            <a:pPr algn="ctr">
              <a:buNone/>
            </a:pPr>
            <a:endParaRPr lang="ru-RU" sz="3200" b="1" dirty="0" smtClean="0">
              <a:solidFill>
                <a:srgbClr val="000099"/>
              </a:solidFill>
            </a:endParaRPr>
          </a:p>
          <a:p>
            <a:pPr algn="ctr">
              <a:buNone/>
            </a:pPr>
            <a:r>
              <a:rPr lang="ru-RU" sz="3200" b="1" dirty="0" smtClean="0">
                <a:solidFill>
                  <a:srgbClr val="000099"/>
                </a:solidFill>
              </a:rPr>
              <a:t>Учитель математики</a:t>
            </a:r>
          </a:p>
          <a:p>
            <a:pPr algn="ctr">
              <a:buNone/>
            </a:pPr>
            <a:r>
              <a:rPr lang="ru-RU" sz="3200" b="1" dirty="0" smtClean="0">
                <a:solidFill>
                  <a:srgbClr val="000099"/>
                </a:solidFill>
              </a:rPr>
              <a:t>И</a:t>
            </a:r>
          </a:p>
          <a:p>
            <a:pPr algn="ctr">
              <a:buNone/>
            </a:pPr>
            <a:r>
              <a:rPr lang="ru-RU" sz="3200" b="1" dirty="0" smtClean="0">
                <a:solidFill>
                  <a:srgbClr val="000099"/>
                </a:solidFill>
              </a:rPr>
              <a:t>классный </a:t>
            </a:r>
            <a:r>
              <a:rPr lang="ru-RU" b="1" dirty="0" smtClean="0">
                <a:solidFill>
                  <a:srgbClr val="000099"/>
                </a:solidFill>
              </a:rPr>
              <a:t>рук</a:t>
            </a:r>
            <a:r>
              <a:rPr lang="ru-RU" sz="3200" b="1" dirty="0" smtClean="0">
                <a:solidFill>
                  <a:srgbClr val="000099"/>
                </a:solidFill>
              </a:rPr>
              <a:t>оводитель</a:t>
            </a:r>
            <a:endParaRPr lang="ru-RU" sz="3200" b="1" dirty="0">
              <a:solidFill>
                <a:srgbClr val="000099"/>
              </a:solidFill>
            </a:endParaRPr>
          </a:p>
        </p:txBody>
      </p:sp>
      <p:pic>
        <p:nvPicPr>
          <p:cNvPr id="4" name="Рисунок 3" descr="IMG_20160825_101850.jpg"/>
          <p:cNvPicPr>
            <a:picLocks noChangeAspect="1"/>
          </p:cNvPicPr>
          <p:nvPr/>
        </p:nvPicPr>
        <p:blipFill>
          <a:blip r:embed="rId3" cstate="print"/>
          <a:stretch>
            <a:fillRect/>
          </a:stretch>
        </p:blipFill>
        <p:spPr>
          <a:xfrm rot="20878038">
            <a:off x="785786" y="1571612"/>
            <a:ext cx="1925336" cy="2567114"/>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Давайте познакомимся!</a:t>
            </a:r>
            <a:endParaRPr lang="ru-RU" dirty="0"/>
          </a:p>
        </p:txBody>
      </p:sp>
      <p:sp>
        <p:nvSpPr>
          <p:cNvPr id="3" name="Содержимое 2"/>
          <p:cNvSpPr>
            <a:spLocks noGrp="1"/>
          </p:cNvSpPr>
          <p:nvPr>
            <p:ph idx="1"/>
          </p:nvPr>
        </p:nvSpPr>
        <p:spPr>
          <a:xfrm>
            <a:off x="457200" y="1785926"/>
            <a:ext cx="8229600" cy="4523434"/>
          </a:xfrm>
        </p:spPr>
        <p:txBody>
          <a:bodyPr>
            <a:normAutofit/>
          </a:bodyPr>
          <a:lstStyle/>
          <a:p>
            <a:pPr algn="ctr">
              <a:buNone/>
            </a:pPr>
            <a:r>
              <a:rPr lang="ru-RU" sz="4000" b="1" dirty="0" smtClean="0">
                <a:solidFill>
                  <a:srgbClr val="000099"/>
                </a:solidFill>
              </a:rPr>
              <a:t>На счет три четыре </a:t>
            </a:r>
          </a:p>
          <a:p>
            <a:pPr algn="ctr">
              <a:buNone/>
            </a:pPr>
            <a:r>
              <a:rPr lang="ru-RU" sz="4000" b="1" dirty="0" smtClean="0">
                <a:solidFill>
                  <a:srgbClr val="000099"/>
                </a:solidFill>
              </a:rPr>
              <a:t>назвать своё имя</a:t>
            </a:r>
          </a:p>
          <a:p>
            <a:pPr algn="ctr">
              <a:buNone/>
            </a:pPr>
            <a:endParaRPr lang="ru-RU" sz="4000" b="1" dirty="0" smtClean="0">
              <a:solidFill>
                <a:srgbClr val="000099"/>
              </a:solidFill>
            </a:endParaRPr>
          </a:p>
          <a:p>
            <a:pPr algn="ctr">
              <a:buNone/>
            </a:pPr>
            <a:endParaRPr lang="ru-RU" sz="4000" b="1" dirty="0" smtClean="0">
              <a:solidFill>
                <a:srgbClr val="000099"/>
              </a:solidFill>
            </a:endParaRPr>
          </a:p>
          <a:p>
            <a:pPr algn="ctr">
              <a:buNone/>
            </a:pPr>
            <a:endParaRPr lang="ru-RU" sz="4000" b="1" dirty="0" smtClean="0">
              <a:solidFill>
                <a:srgbClr val="000099"/>
              </a:solidFill>
            </a:endParaRPr>
          </a:p>
          <a:p>
            <a:pPr>
              <a:buNone/>
            </a:pPr>
            <a:r>
              <a:rPr lang="ru-RU" sz="2000" b="1" dirty="0" smtClean="0">
                <a:solidFill>
                  <a:srgbClr val="000099"/>
                </a:solidFill>
              </a:rPr>
              <a:t>(бейджики)</a:t>
            </a:r>
          </a:p>
          <a:p>
            <a:pPr algn="ctr">
              <a:buNone/>
            </a:pPr>
            <a:endParaRPr lang="ru-RU" dirty="0" smtClean="0">
              <a:solidFill>
                <a:srgbClr val="FF0000"/>
              </a:solidFill>
            </a:endParaRPr>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Давайте познакомимся!</a:t>
            </a:r>
            <a:endParaRPr lang="ru-RU" dirty="0"/>
          </a:p>
        </p:txBody>
      </p:sp>
      <p:sp>
        <p:nvSpPr>
          <p:cNvPr id="3" name="Содержимое 2"/>
          <p:cNvSpPr>
            <a:spLocks noGrp="1"/>
          </p:cNvSpPr>
          <p:nvPr>
            <p:ph idx="1"/>
          </p:nvPr>
        </p:nvSpPr>
        <p:spPr/>
        <p:txBody>
          <a:bodyPr>
            <a:normAutofit/>
          </a:bodyPr>
          <a:lstStyle/>
          <a:p>
            <a:pPr algn="ctr">
              <a:buNone/>
            </a:pPr>
            <a:r>
              <a:rPr lang="ru-RU" sz="6000" b="1" dirty="0" smtClean="0">
                <a:solidFill>
                  <a:srgbClr val="000099"/>
                </a:solidFill>
              </a:rPr>
              <a:t>Новые </a:t>
            </a:r>
          </a:p>
          <a:p>
            <a:pPr algn="ctr">
              <a:buNone/>
            </a:pPr>
            <a:r>
              <a:rPr lang="ru-RU" sz="6000" b="1" dirty="0" smtClean="0">
                <a:solidFill>
                  <a:srgbClr val="000099"/>
                </a:solidFill>
              </a:rPr>
              <a:t>предметы</a:t>
            </a:r>
          </a:p>
          <a:p>
            <a:pPr algn="ctr">
              <a:buNone/>
            </a:pPr>
            <a:r>
              <a:rPr lang="ru-RU" sz="6000" b="1" dirty="0" smtClean="0">
                <a:solidFill>
                  <a:srgbClr val="000099"/>
                </a:solidFill>
              </a:rPr>
              <a:t> и </a:t>
            </a:r>
          </a:p>
          <a:p>
            <a:pPr algn="ctr">
              <a:buNone/>
            </a:pPr>
            <a:r>
              <a:rPr lang="ru-RU" sz="6000" b="1" dirty="0" smtClean="0">
                <a:solidFill>
                  <a:srgbClr val="000099"/>
                </a:solidFill>
              </a:rPr>
              <a:t>учителя </a:t>
            </a:r>
            <a:endParaRPr lang="ru-RU" sz="6000" b="1" dirty="0">
              <a:solidFill>
                <a:srgbClr val="000099"/>
              </a:solidFill>
            </a:endParaRPr>
          </a:p>
        </p:txBody>
      </p:sp>
      <p:pic>
        <p:nvPicPr>
          <p:cNvPr id="4" name="Рисунок 3" descr="IMG_20160825_101759.jpg"/>
          <p:cNvPicPr>
            <a:picLocks noChangeAspect="1"/>
          </p:cNvPicPr>
          <p:nvPr/>
        </p:nvPicPr>
        <p:blipFill>
          <a:blip r:embed="rId3" cstate="print"/>
          <a:stretch>
            <a:fillRect/>
          </a:stretch>
        </p:blipFill>
        <p:spPr>
          <a:xfrm rot="20161184">
            <a:off x="521306" y="1410758"/>
            <a:ext cx="1347835" cy="1797113"/>
          </a:xfrm>
          <a:prstGeom prst="rect">
            <a:avLst/>
          </a:prstGeom>
        </p:spPr>
      </p:pic>
      <p:pic>
        <p:nvPicPr>
          <p:cNvPr id="5" name="Рисунок 4" descr="IMG_20160825_101813.jpg"/>
          <p:cNvPicPr>
            <a:picLocks noChangeAspect="1"/>
          </p:cNvPicPr>
          <p:nvPr/>
        </p:nvPicPr>
        <p:blipFill>
          <a:blip r:embed="rId4" cstate="print"/>
          <a:stretch>
            <a:fillRect/>
          </a:stretch>
        </p:blipFill>
        <p:spPr>
          <a:xfrm>
            <a:off x="2428860" y="3714752"/>
            <a:ext cx="1167893" cy="1557190"/>
          </a:xfrm>
          <a:prstGeom prst="rect">
            <a:avLst/>
          </a:prstGeom>
        </p:spPr>
      </p:pic>
      <p:pic>
        <p:nvPicPr>
          <p:cNvPr id="6" name="Рисунок 5" descr="IMG_20160825_101806.jpg"/>
          <p:cNvPicPr>
            <a:picLocks noChangeAspect="1"/>
          </p:cNvPicPr>
          <p:nvPr/>
        </p:nvPicPr>
        <p:blipFill>
          <a:blip r:embed="rId5" cstate="print"/>
          <a:stretch>
            <a:fillRect/>
          </a:stretch>
        </p:blipFill>
        <p:spPr>
          <a:xfrm>
            <a:off x="285720" y="3857628"/>
            <a:ext cx="1328610" cy="1771480"/>
          </a:xfrm>
          <a:prstGeom prst="rect">
            <a:avLst/>
          </a:prstGeom>
        </p:spPr>
      </p:pic>
      <p:pic>
        <p:nvPicPr>
          <p:cNvPr id="7" name="Содержимое 3" descr="IMG_20160825_101750.jpg"/>
          <p:cNvPicPr>
            <a:picLocks noChangeAspect="1"/>
          </p:cNvPicPr>
          <p:nvPr/>
        </p:nvPicPr>
        <p:blipFill>
          <a:blip r:embed="rId6" cstate="print"/>
          <a:stretch>
            <a:fillRect/>
          </a:stretch>
        </p:blipFill>
        <p:spPr>
          <a:xfrm rot="912616">
            <a:off x="6717270" y="1219828"/>
            <a:ext cx="1375181" cy="1833575"/>
          </a:xfrm>
          <a:prstGeom prst="rect">
            <a:avLst/>
          </a:prstGeom>
        </p:spPr>
      </p:pic>
      <p:pic>
        <p:nvPicPr>
          <p:cNvPr id="8" name="Рисунок 7" descr="IMG_20160825_101842.jpg"/>
          <p:cNvPicPr>
            <a:picLocks noChangeAspect="1"/>
          </p:cNvPicPr>
          <p:nvPr/>
        </p:nvPicPr>
        <p:blipFill>
          <a:blip r:embed="rId7" cstate="print"/>
          <a:stretch>
            <a:fillRect/>
          </a:stretch>
        </p:blipFill>
        <p:spPr>
          <a:xfrm>
            <a:off x="5857884" y="3571876"/>
            <a:ext cx="1189580" cy="1586106"/>
          </a:xfrm>
          <a:prstGeom prst="rect">
            <a:avLst/>
          </a:prstGeom>
        </p:spPr>
      </p:pic>
      <p:pic>
        <p:nvPicPr>
          <p:cNvPr id="9" name="Рисунок 8" descr="IMG_20160825_101846.jpg"/>
          <p:cNvPicPr>
            <a:picLocks noChangeAspect="1"/>
          </p:cNvPicPr>
          <p:nvPr/>
        </p:nvPicPr>
        <p:blipFill>
          <a:blip r:embed="rId8" cstate="print"/>
          <a:stretch>
            <a:fillRect/>
          </a:stretch>
        </p:blipFill>
        <p:spPr>
          <a:xfrm>
            <a:off x="7215206" y="4643446"/>
            <a:ext cx="1435767" cy="1914356"/>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fontScale="90000"/>
          </a:bodyPr>
          <a:lstStyle/>
          <a:p>
            <a:r>
              <a:rPr lang="ru-RU" sz="2700" dirty="0" smtClean="0">
                <a:solidFill>
                  <a:srgbClr val="FF0000"/>
                </a:solidFill>
              </a:rPr>
              <a:t/>
            </a:r>
            <a:br>
              <a:rPr lang="ru-RU" sz="2700" dirty="0" smtClean="0">
                <a:solidFill>
                  <a:srgbClr val="FF0000"/>
                </a:solidFill>
              </a:rPr>
            </a:br>
            <a:r>
              <a:rPr lang="ru-RU" sz="2700" dirty="0" smtClean="0">
                <a:solidFill>
                  <a:srgbClr val="FF0000"/>
                </a:solidFill>
              </a:rPr>
              <a:t/>
            </a:r>
            <a:br>
              <a:rPr lang="ru-RU" sz="2700" dirty="0" smtClean="0">
                <a:solidFill>
                  <a:srgbClr val="FF0000"/>
                </a:solidFill>
              </a:rPr>
            </a:br>
            <a:r>
              <a:rPr lang="ru-RU" sz="3100" dirty="0" smtClean="0">
                <a:solidFill>
                  <a:srgbClr val="FF0000"/>
                </a:solidFill>
              </a:rPr>
              <a:t>Вам предстоит изучить новые учебные дисциплины. Сейчас на уроке Знаний мы с вами и в шутку, и всерьёз поговорим  о тех предметах, которые вы будете изучать.</a:t>
            </a:r>
            <a:br>
              <a:rPr lang="ru-RU" sz="3100" dirty="0" smtClean="0">
                <a:solidFill>
                  <a:srgbClr val="FF0000"/>
                </a:solidFill>
              </a:rPr>
            </a:br>
            <a:r>
              <a:rPr lang="ru-RU" sz="3100" dirty="0" smtClean="0">
                <a:solidFill>
                  <a:srgbClr val="FF0000"/>
                </a:solidFill>
              </a:rPr>
              <a:t> </a:t>
            </a:r>
            <a:r>
              <a:rPr lang="ru-RU" dirty="0" smtClean="0"/>
              <a:t/>
            </a:r>
            <a:br>
              <a:rPr lang="ru-RU" dirty="0" smtClean="0"/>
            </a:br>
            <a:endParaRPr lang="ru-RU" dirty="0"/>
          </a:p>
        </p:txBody>
      </p:sp>
      <p:sp>
        <p:nvSpPr>
          <p:cNvPr id="3" name="Содержимое 2"/>
          <p:cNvSpPr>
            <a:spLocks noGrp="1"/>
          </p:cNvSpPr>
          <p:nvPr>
            <p:ph idx="1"/>
          </p:nvPr>
        </p:nvSpPr>
        <p:spPr>
          <a:xfrm>
            <a:off x="457200" y="2428868"/>
            <a:ext cx="8229600" cy="3880492"/>
          </a:xfrm>
        </p:spPr>
        <p:txBody>
          <a:bodyPr/>
          <a:lstStyle/>
          <a:p>
            <a:r>
              <a:rPr lang="ru-RU" b="1" i="1" dirty="0" smtClean="0"/>
              <a:t>Русский язык</a:t>
            </a:r>
            <a:r>
              <a:rPr lang="ru-RU" dirty="0" smtClean="0"/>
              <a:t> – главная наука в школе. Без неё невозможно изучить ни один предмет, потому что только она учит вас писать, а значит, и читать. Её верные помощники – буквы, из которых составляют слова и предложения.</a:t>
            </a:r>
          </a:p>
          <a:p>
            <a:r>
              <a:rPr lang="ru-RU" b="1" dirty="0" smtClean="0"/>
              <a:t>Учитель </a:t>
            </a:r>
          </a:p>
          <a:p>
            <a:pPr>
              <a:buNone/>
            </a:pPr>
            <a:r>
              <a:rPr lang="ru-RU" sz="2400" b="1" dirty="0" smtClean="0"/>
              <a:t>Непокрытых Татьяна Владимировна</a:t>
            </a:r>
          </a:p>
          <a:p>
            <a:endParaRPr lang="ru-RU" dirty="0"/>
          </a:p>
        </p:txBody>
      </p:sp>
      <p:pic>
        <p:nvPicPr>
          <p:cNvPr id="4" name="Рисунок 3" descr="IMG_20160825_101813.jpg"/>
          <p:cNvPicPr>
            <a:picLocks noChangeAspect="1"/>
          </p:cNvPicPr>
          <p:nvPr/>
        </p:nvPicPr>
        <p:blipFill>
          <a:blip r:embed="rId3" cstate="print"/>
          <a:stretch>
            <a:fillRect/>
          </a:stretch>
        </p:blipFill>
        <p:spPr>
          <a:xfrm>
            <a:off x="7143768" y="4786322"/>
            <a:ext cx="1232288" cy="1643050"/>
          </a:xfrm>
          <a:prstGeom prst="rect">
            <a:avLst/>
          </a:prstGeom>
        </p:spPr>
      </p:pic>
    </p:spTree>
  </p:cSld>
  <p:clrMapOvr>
    <a:masterClrMapping/>
  </p:clrMapOvr>
  <p:transition>
    <p:wedg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solidFill>
                  <a:srgbClr val="FF0000"/>
                </a:solidFill>
              </a:rPr>
              <a:t>Отгадай загадки</a:t>
            </a:r>
            <a:endParaRPr lang="ru-RU" dirty="0">
              <a:solidFill>
                <a:srgbClr val="FF0000"/>
              </a:solidFill>
            </a:endParaRPr>
          </a:p>
        </p:txBody>
      </p:sp>
      <p:sp>
        <p:nvSpPr>
          <p:cNvPr id="3" name="Содержимое 2"/>
          <p:cNvSpPr>
            <a:spLocks noGrp="1"/>
          </p:cNvSpPr>
          <p:nvPr>
            <p:ph idx="1"/>
          </p:nvPr>
        </p:nvSpPr>
        <p:spPr>
          <a:xfrm>
            <a:off x="457200" y="785794"/>
            <a:ext cx="8229600" cy="5523566"/>
          </a:xfrm>
        </p:spPr>
        <p:txBody>
          <a:bodyPr>
            <a:normAutofit lnSpcReduction="10000"/>
          </a:bodyPr>
          <a:lstStyle/>
          <a:p>
            <a:pPr>
              <a:buNone/>
            </a:pPr>
            <a:r>
              <a:rPr lang="ru-RU" dirty="0" smtClean="0">
                <a:solidFill>
                  <a:srgbClr val="000099"/>
                </a:solidFill>
              </a:rPr>
              <a:t>Есть у мамы детки,</a:t>
            </a:r>
          </a:p>
          <a:p>
            <a:pPr>
              <a:buNone/>
            </a:pPr>
            <a:r>
              <a:rPr lang="ru-RU" dirty="0" smtClean="0">
                <a:solidFill>
                  <a:srgbClr val="000099"/>
                </a:solidFill>
              </a:rPr>
              <a:t>Детки - непоседки.</a:t>
            </a:r>
          </a:p>
          <a:p>
            <a:pPr>
              <a:buNone/>
            </a:pPr>
            <a:r>
              <a:rPr lang="ru-RU" dirty="0" smtClean="0">
                <a:solidFill>
                  <a:srgbClr val="000099"/>
                </a:solidFill>
              </a:rPr>
              <a:t>Их всего тридцать три.</a:t>
            </a:r>
          </a:p>
          <a:p>
            <a:pPr>
              <a:buNone/>
            </a:pPr>
            <a:r>
              <a:rPr lang="ru-RU" dirty="0" smtClean="0">
                <a:solidFill>
                  <a:srgbClr val="000099"/>
                </a:solidFill>
              </a:rPr>
              <a:t>Как зовут их? Подскажи!</a:t>
            </a:r>
          </a:p>
          <a:p>
            <a:pPr algn="r">
              <a:buNone/>
            </a:pPr>
            <a:r>
              <a:rPr lang="ru-RU" dirty="0" smtClean="0">
                <a:solidFill>
                  <a:srgbClr val="336600"/>
                </a:solidFill>
              </a:rPr>
              <a:t>Коль спросить что соберешься,</a:t>
            </a:r>
          </a:p>
          <a:p>
            <a:pPr algn="r">
              <a:buNone/>
            </a:pPr>
            <a:r>
              <a:rPr lang="ru-RU" dirty="0" smtClean="0">
                <a:solidFill>
                  <a:srgbClr val="336600"/>
                </a:solidFill>
              </a:rPr>
              <a:t>Без меня не обойдешься.</a:t>
            </a:r>
          </a:p>
          <a:p>
            <a:pPr>
              <a:buNone/>
            </a:pPr>
            <a:r>
              <a:rPr lang="ru-RU" dirty="0" smtClean="0">
                <a:solidFill>
                  <a:srgbClr val="000099"/>
                </a:solidFill>
              </a:rPr>
              <a:t>Я маковой крупинкой упала на тропинку,</a:t>
            </a:r>
          </a:p>
          <a:p>
            <a:pPr>
              <a:buNone/>
            </a:pPr>
            <a:r>
              <a:rPr lang="ru-RU" dirty="0" smtClean="0">
                <a:solidFill>
                  <a:srgbClr val="000099"/>
                </a:solidFill>
              </a:rPr>
              <a:t>Остановила вас — закончила рассказ.</a:t>
            </a:r>
          </a:p>
          <a:p>
            <a:pPr>
              <a:buNone/>
            </a:pPr>
            <a:endParaRPr lang="ru-RU" dirty="0" smtClean="0">
              <a:solidFill>
                <a:srgbClr val="000099"/>
              </a:solidFill>
            </a:endParaRPr>
          </a:p>
          <a:p>
            <a:pPr algn="r">
              <a:buNone/>
            </a:pPr>
            <a:r>
              <a:rPr lang="ru-RU" dirty="0" smtClean="0">
                <a:solidFill>
                  <a:srgbClr val="336600"/>
                </a:solidFill>
              </a:rPr>
              <a:t>То я в клетку, то в линейку.</a:t>
            </a:r>
          </a:p>
          <a:p>
            <a:pPr algn="r">
              <a:buNone/>
            </a:pPr>
            <a:r>
              <a:rPr lang="ru-RU" dirty="0" smtClean="0">
                <a:solidFill>
                  <a:srgbClr val="336600"/>
                </a:solidFill>
              </a:rPr>
              <a:t>Написать по ним сумей-ка!</a:t>
            </a:r>
          </a:p>
          <a:p>
            <a:pPr>
              <a:buNone/>
            </a:pPr>
            <a:endParaRPr lang="ru-RU" dirty="0">
              <a:solidFill>
                <a:srgbClr val="000099"/>
              </a:solidFill>
            </a:endParaRPr>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500174"/>
            <a:ext cx="808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ru-RU"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2928926" y="1928802"/>
            <a:ext cx="15946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буна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5857884" y="2000240"/>
            <a:ext cx="2620526"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трибуна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6a3059ce5fdb.gif"/>
          <p:cNvPicPr>
            <a:picLocks noChangeAspect="1"/>
          </p:cNvPicPr>
          <p:nvPr/>
        </p:nvPicPr>
        <p:blipFill>
          <a:blip r:embed="rId3"/>
          <a:stretch>
            <a:fillRect/>
          </a:stretch>
        </p:blipFill>
        <p:spPr>
          <a:xfrm>
            <a:off x="142844" y="714356"/>
            <a:ext cx="2355879" cy="4119570"/>
          </a:xfrm>
          <a:prstGeom prst="rect">
            <a:avLst/>
          </a:prstGeom>
        </p:spPr>
      </p:pic>
      <p:sp>
        <p:nvSpPr>
          <p:cNvPr id="6" name="Прямоугольник 5"/>
          <p:cNvSpPr/>
          <p:nvPr/>
        </p:nvSpPr>
        <p:spPr>
          <a:xfrm>
            <a:off x="2285984" y="2714620"/>
            <a:ext cx="1930337"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40</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5857884" y="3000372"/>
            <a:ext cx="2266198"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сорока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2357422" y="3857628"/>
            <a:ext cx="2457724"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г</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6000760" y="4214818"/>
            <a:ext cx="1355499"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стог</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2285984" y="5072074"/>
            <a:ext cx="36920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лица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6000760" y="5429264"/>
            <a:ext cx="2577950"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столица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2357422" y="428604"/>
            <a:ext cx="180530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Р1</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5857884" y="785794"/>
            <a:ext cx="2408737"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Родина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Рисунок 13" descr="94c21b7811d4_0.gif">
            <a:hlinkClick r:id="rId4" action="ppaction://hlinksldjump"/>
          </p:cNvPr>
          <p:cNvPicPr>
            <a:picLocks noChangeAspect="1"/>
          </p:cNvPicPr>
          <p:nvPr/>
        </p:nvPicPr>
        <p:blipFill>
          <a:blip r:embed="rId5"/>
          <a:stretch>
            <a:fillRect/>
          </a:stretch>
        </p:blipFill>
        <p:spPr>
          <a:xfrm>
            <a:off x="428596" y="4857760"/>
            <a:ext cx="1526754" cy="1790701"/>
          </a:xfrm>
          <a:prstGeom prst="rect">
            <a:avLst/>
          </a:prstGeom>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1"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E1E1E1"/>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E1E1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1042</TotalTime>
  <Words>1264</Words>
  <Application>Microsoft Office PowerPoint</Application>
  <PresentationFormat>Экран (4:3)</PresentationFormat>
  <Paragraphs>235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Апекс</vt:lpstr>
      <vt:lpstr>Презентация PowerPoint</vt:lpstr>
      <vt:lpstr>Презентация PowerPoint</vt:lpstr>
      <vt:lpstr>Презентация PowerPoint</vt:lpstr>
      <vt:lpstr>Давайте познакомимся!</vt:lpstr>
      <vt:lpstr>Давайте познакомимся!</vt:lpstr>
      <vt:lpstr>Давайте познакомимся!</vt:lpstr>
      <vt:lpstr>  Вам предстоит изучить новые учебные дисциплины. Сейчас на уроке Знаний мы с вами и в шутку, и всерьёз поговорим  о тех предметах, которые вы будете изучать.   </vt:lpstr>
      <vt:lpstr>Отгадай загадки</vt:lpstr>
      <vt:lpstr>Презентация PowerPoint</vt:lpstr>
      <vt:lpstr>Литература</vt:lpstr>
      <vt:lpstr>«Угадайка» Отвечаем дружно вместе</vt:lpstr>
      <vt:lpstr>Молодцы! </vt:lpstr>
      <vt:lpstr>Математика</vt:lpstr>
      <vt:lpstr>Загадки </vt:lpstr>
      <vt:lpstr>Математика</vt:lpstr>
      <vt:lpstr>Математика</vt:lpstr>
      <vt:lpstr>История </vt:lpstr>
      <vt:lpstr>История </vt:lpstr>
      <vt:lpstr>История </vt:lpstr>
      <vt:lpstr>Ну, а это что за предмет?</vt:lpstr>
      <vt:lpstr>География </vt:lpstr>
      <vt:lpstr>Технология </vt:lpstr>
      <vt:lpstr>Английский язык</vt:lpstr>
      <vt:lpstr>Физическая культура</vt:lpstr>
      <vt:lpstr>Самый сильный</vt:lpstr>
      <vt:lpstr>Основы безопасности жизнедеятельности</vt:lpstr>
      <vt:lpstr>Музыка </vt:lpstr>
      <vt:lpstr> </vt:lpstr>
      <vt:lpstr> Биология </vt:lpstr>
      <vt:lpstr> Биология </vt:lpstr>
      <vt:lpstr>Ритуал обращения к Повелителю пятерок</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SERGEI</dc:creator>
  <cp:lastModifiedBy>User</cp:lastModifiedBy>
  <cp:revision>116</cp:revision>
  <dcterms:created xsi:type="dcterms:W3CDTF">2010-04-04T14:22:33Z</dcterms:created>
  <dcterms:modified xsi:type="dcterms:W3CDTF">2017-08-19T12:07:20Z</dcterms:modified>
</cp:coreProperties>
</file>