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1" r:id="rId15"/>
    <p:sldId id="26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  <a:alpha val="8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1340767"/>
            <a:ext cx="6480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cs typeface="Aharoni" pitchFamily="2" charset="-79"/>
              </a:rPr>
              <a:t>ТВОРЧЕСКИЙ ПОДХОД </a:t>
            </a:r>
            <a:endParaRPr lang="ru-RU" sz="3600" dirty="0" smtClean="0">
              <a:solidFill>
                <a:schemeClr val="bg1"/>
              </a:solidFill>
              <a:cs typeface="Aharoni" pitchFamily="2" charset="-79"/>
            </a:endParaRPr>
          </a:p>
          <a:p>
            <a:pPr algn="ctr"/>
            <a:r>
              <a:rPr lang="ru-RU" sz="3600" dirty="0" smtClean="0">
                <a:solidFill>
                  <a:schemeClr val="bg1"/>
                </a:solidFill>
                <a:cs typeface="Aharoni" pitchFamily="2" charset="-79"/>
              </a:rPr>
              <a:t>В </a:t>
            </a:r>
            <a:r>
              <a:rPr lang="ru-RU" sz="3600" dirty="0" smtClean="0">
                <a:solidFill>
                  <a:schemeClr val="bg1"/>
                </a:solidFill>
                <a:cs typeface="Aharoni" pitchFamily="2" charset="-79"/>
              </a:rPr>
              <a:t>ИЗУЧЕНИИ ГЕОГРАФИИ</a:t>
            </a:r>
            <a:endParaRPr lang="ru-RU" sz="3600" dirty="0">
              <a:solidFill>
                <a:schemeClr val="bg1"/>
              </a:solidFill>
              <a:cs typeface="Aharoni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44008" y="502172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err="1">
                <a:solidFill>
                  <a:schemeClr val="bg1"/>
                </a:solidFill>
              </a:rPr>
              <a:t>Носоль</a:t>
            </a:r>
            <a:r>
              <a:rPr lang="ru-RU" dirty="0">
                <a:solidFill>
                  <a:schemeClr val="bg1"/>
                </a:solidFill>
              </a:rPr>
              <a:t> Александр </a:t>
            </a:r>
            <a:r>
              <a:rPr lang="ru-RU" dirty="0" smtClean="0">
                <a:solidFill>
                  <a:schemeClr val="bg1"/>
                </a:solidFill>
              </a:rPr>
              <a:t>Андреевич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учитель  </a:t>
            </a:r>
            <a:r>
              <a:rPr lang="ru-RU" dirty="0" smtClean="0">
                <a:solidFill>
                  <a:schemeClr val="bg1"/>
                </a:solidFill>
              </a:rPr>
              <a:t>географии  </a:t>
            </a:r>
            <a:r>
              <a:rPr lang="ru-RU" dirty="0" smtClean="0">
                <a:solidFill>
                  <a:schemeClr val="bg1"/>
                </a:solidFill>
              </a:rPr>
              <a:t>МБОУ СОШ №</a:t>
            </a:r>
            <a:r>
              <a:rPr lang="ru-RU" dirty="0" smtClean="0">
                <a:solidFill>
                  <a:schemeClr val="bg1"/>
                </a:solidFill>
              </a:rPr>
              <a:t>11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484784"/>
            <a:ext cx="667848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</a:rPr>
              <a:t>“Внезапно небо прорвалось</a:t>
            </a:r>
            <a:br>
              <a:rPr lang="ru-RU" sz="2800" i="1" dirty="0">
                <a:solidFill>
                  <a:schemeClr val="bg1"/>
                </a:solidFill>
              </a:rPr>
            </a:br>
            <a:r>
              <a:rPr lang="ru-RU" sz="2800" i="1" dirty="0">
                <a:solidFill>
                  <a:schemeClr val="bg1"/>
                </a:solidFill>
              </a:rPr>
              <a:t>С холодным пламенем и громом,</a:t>
            </a:r>
            <a:br>
              <a:rPr lang="ru-RU" sz="2800" i="1" dirty="0">
                <a:solidFill>
                  <a:schemeClr val="bg1"/>
                </a:solidFill>
              </a:rPr>
            </a:br>
            <a:r>
              <a:rPr lang="ru-RU" sz="2800" i="1" dirty="0">
                <a:solidFill>
                  <a:schemeClr val="bg1"/>
                </a:solidFill>
              </a:rPr>
              <a:t>И ветер начал вкривь и вкось</a:t>
            </a:r>
            <a:br>
              <a:rPr lang="ru-RU" sz="2800" i="1" dirty="0">
                <a:solidFill>
                  <a:schemeClr val="bg1"/>
                </a:solidFill>
              </a:rPr>
            </a:br>
            <a:r>
              <a:rPr lang="ru-RU" sz="2800" i="1" dirty="0">
                <a:solidFill>
                  <a:schemeClr val="bg1"/>
                </a:solidFill>
              </a:rPr>
              <a:t>Качать сады над нашим домом…”.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26568" y="332656"/>
            <a:ext cx="525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>
                <a:solidFill>
                  <a:schemeClr val="bg1"/>
                </a:solidFill>
              </a:rPr>
              <a:t>Атмосферный </a:t>
            </a:r>
            <a:r>
              <a:rPr lang="ru-RU" sz="2800" u="sng" dirty="0" smtClean="0">
                <a:solidFill>
                  <a:schemeClr val="bg1"/>
                </a:solidFill>
              </a:rPr>
              <a:t>фронт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59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476671"/>
            <a:ext cx="51845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u="sng" dirty="0">
                <a:solidFill>
                  <a:schemeClr val="bg1"/>
                </a:solidFill>
              </a:rPr>
              <a:t>Циклон: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700808"/>
            <a:ext cx="624644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</a:rPr>
              <a:t>Снег упал на голову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i="1" dirty="0">
                <a:solidFill>
                  <a:schemeClr val="bg1"/>
                </a:solidFill>
              </a:rPr>
              <a:t>Дремлющему городу,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i="1" dirty="0">
                <a:solidFill>
                  <a:schemeClr val="bg1"/>
                </a:solidFill>
              </a:rPr>
              <a:t>Покрывалом стелется в ночь под Новый год.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i="1" dirty="0">
                <a:solidFill>
                  <a:schemeClr val="bg1"/>
                </a:solidFill>
              </a:rPr>
              <a:t>Город спит, замотанный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i="1" dirty="0">
                <a:solidFill>
                  <a:schemeClr val="bg1"/>
                </a:solidFill>
              </a:rPr>
              <a:t>Бытом и работою,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i="1" dirty="0">
                <a:solidFill>
                  <a:schemeClr val="bg1"/>
                </a:solidFill>
              </a:rPr>
              <a:t>Небо все затянуто, и метель метет.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34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513913"/>
            <a:ext cx="52071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u="sng" dirty="0" smtClean="0">
                <a:solidFill>
                  <a:schemeClr val="bg1"/>
                </a:solidFill>
              </a:rPr>
              <a:t>Исследовательская </a:t>
            </a:r>
            <a:r>
              <a:rPr lang="ru-RU" sz="2800" u="sng" dirty="0">
                <a:solidFill>
                  <a:schemeClr val="bg1"/>
                </a:solidFill>
              </a:rPr>
              <a:t>деятельность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7664" y="1628800"/>
            <a:ext cx="4713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chemeClr val="bg1"/>
                </a:solidFill>
              </a:rPr>
              <a:t>Игра </a:t>
            </a:r>
            <a:r>
              <a:rPr lang="ru-RU" sz="2400" i="1" dirty="0">
                <a:solidFill>
                  <a:schemeClr val="bg1"/>
                </a:solidFill>
              </a:rPr>
              <a:t>«Мини-перепись населения»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8354" y="2420888"/>
            <a:ext cx="77360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bg1"/>
                </a:solidFill>
              </a:rPr>
              <a:t>1. Соотношение </a:t>
            </a:r>
            <a:r>
              <a:rPr lang="ru-RU" sz="2400" i="1" dirty="0">
                <a:solidFill>
                  <a:schemeClr val="bg1"/>
                </a:solidFill>
              </a:rPr>
              <a:t>в 8-х </a:t>
            </a:r>
            <a:r>
              <a:rPr lang="ru-RU" sz="2400" i="1" dirty="0" err="1">
                <a:solidFill>
                  <a:schemeClr val="bg1"/>
                </a:solidFill>
              </a:rPr>
              <a:t>кл</a:t>
            </a:r>
            <a:r>
              <a:rPr lang="ru-RU" sz="2400" i="1" dirty="0">
                <a:solidFill>
                  <a:schemeClr val="bg1"/>
                </a:solidFill>
              </a:rPr>
              <a:t>. девочек и мальчиков.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i="1" dirty="0">
                <a:solidFill>
                  <a:schemeClr val="bg1"/>
                </a:solidFill>
              </a:rPr>
              <a:t>2.Национальный состав 8 классов.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i="1" dirty="0">
                <a:solidFill>
                  <a:schemeClr val="bg1"/>
                </a:solidFill>
              </a:rPr>
              <a:t>3.Сравнение показателей с показателями России, РК.</a:t>
            </a:r>
            <a:endParaRPr lang="ru-RU" sz="2400" dirty="0">
              <a:solidFill>
                <a:schemeClr val="bg1"/>
              </a:solidFill>
            </a:endParaRPr>
          </a:p>
          <a:p>
            <a:r>
              <a:rPr lang="ru-RU" sz="2400" i="1" dirty="0">
                <a:solidFill>
                  <a:schemeClr val="bg1"/>
                </a:solidFill>
              </a:rPr>
              <a:t>4.Откуда приехали учащиеся 8 классов, причины миграции</a:t>
            </a:r>
            <a:r>
              <a:rPr lang="ru-RU" sz="2400" i="1" dirty="0" smtClean="0">
                <a:solidFill>
                  <a:schemeClr val="bg1"/>
                </a:solidFill>
              </a:rPr>
              <a:t>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66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95736" y="215062"/>
            <a:ext cx="35790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u="sng" dirty="0" smtClean="0">
                <a:solidFill>
                  <a:schemeClr val="bg1"/>
                </a:solidFill>
              </a:rPr>
              <a:t>Проблемные вопросы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908720"/>
            <a:ext cx="83529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i="1" dirty="0" smtClean="0">
                <a:solidFill>
                  <a:schemeClr val="bg1"/>
                </a:solidFill>
              </a:rPr>
              <a:t>1. В </a:t>
            </a:r>
            <a:r>
              <a:rPr lang="ru-RU" sz="2000" i="1" dirty="0">
                <a:solidFill>
                  <a:schemeClr val="bg1"/>
                </a:solidFill>
              </a:rPr>
              <a:t>какой параллели нашей </a:t>
            </a:r>
            <a:r>
              <a:rPr lang="ru-RU" sz="2000" i="1" dirty="0" smtClean="0">
                <a:solidFill>
                  <a:schemeClr val="bg1"/>
                </a:solidFill>
              </a:rPr>
              <a:t>школы больше </a:t>
            </a:r>
            <a:r>
              <a:rPr lang="ru-RU" sz="2000" i="1" dirty="0">
                <a:solidFill>
                  <a:schemeClr val="bg1"/>
                </a:solidFill>
              </a:rPr>
              <a:t>всего учеников, в какой меньше? Почему?</a:t>
            </a:r>
            <a:endParaRPr lang="ru-RU" sz="2000" dirty="0">
              <a:solidFill>
                <a:schemeClr val="bg1"/>
              </a:solidFill>
            </a:endParaRPr>
          </a:p>
          <a:p>
            <a:pPr lvl="0"/>
            <a:r>
              <a:rPr lang="ru-RU" sz="2000" i="1" dirty="0" smtClean="0">
                <a:solidFill>
                  <a:schemeClr val="bg1"/>
                </a:solidFill>
              </a:rPr>
              <a:t>2. Почему </a:t>
            </a:r>
            <a:r>
              <a:rPr lang="ru-RU" sz="2000" i="1" dirty="0">
                <a:solidFill>
                  <a:schemeClr val="bg1"/>
                </a:solidFill>
              </a:rPr>
              <a:t>в помещениях батареи расположены внизу, а форточки наверху?</a:t>
            </a:r>
            <a:endParaRPr lang="ru-RU" sz="2000" dirty="0">
              <a:solidFill>
                <a:schemeClr val="bg1"/>
              </a:solidFill>
            </a:endParaRPr>
          </a:p>
          <a:p>
            <a:pPr lvl="0"/>
            <a:r>
              <a:rPr lang="ru-RU" sz="2000" i="1" dirty="0" smtClean="0">
                <a:solidFill>
                  <a:schemeClr val="bg1"/>
                </a:solidFill>
              </a:rPr>
              <a:t>3. Почему </a:t>
            </a:r>
            <a:r>
              <a:rPr lang="ru-RU" sz="2000" i="1" dirty="0">
                <a:solidFill>
                  <a:schemeClr val="bg1"/>
                </a:solidFill>
              </a:rPr>
              <a:t>белые медведи не едят пингвинов?</a:t>
            </a:r>
            <a:endParaRPr lang="ru-RU" sz="2000" dirty="0">
              <a:solidFill>
                <a:schemeClr val="bg1"/>
              </a:solidFill>
            </a:endParaRPr>
          </a:p>
          <a:p>
            <a:pPr lvl="0"/>
            <a:r>
              <a:rPr lang="ru-RU" sz="2000" i="1" dirty="0" smtClean="0">
                <a:solidFill>
                  <a:schemeClr val="bg1"/>
                </a:solidFill>
              </a:rPr>
              <a:t>4. Из </a:t>
            </a:r>
            <a:r>
              <a:rPr lang="ru-RU" sz="2000" i="1" dirty="0">
                <a:solidFill>
                  <a:schemeClr val="bg1"/>
                </a:solidFill>
              </a:rPr>
              <a:t>чего состоят </a:t>
            </a:r>
            <a:r>
              <a:rPr lang="ru-RU" sz="2000" i="1" dirty="0" smtClean="0">
                <a:solidFill>
                  <a:schemeClr val="bg1"/>
                </a:solidFill>
              </a:rPr>
              <a:t>облака? А </a:t>
            </a:r>
            <a:r>
              <a:rPr lang="ru-RU" sz="2000" i="1" dirty="0">
                <a:solidFill>
                  <a:schemeClr val="bg1"/>
                </a:solidFill>
              </a:rPr>
              <a:t>что тяжелее: воздух или вода</a:t>
            </a:r>
            <a:r>
              <a:rPr lang="ru-RU" sz="2000" i="1" dirty="0" smtClean="0">
                <a:solidFill>
                  <a:schemeClr val="bg1"/>
                </a:solidFill>
              </a:rPr>
              <a:t>? </a:t>
            </a:r>
          </a:p>
          <a:p>
            <a:pPr lvl="0"/>
            <a:r>
              <a:rPr lang="ru-RU" sz="2000" i="1" dirty="0" smtClean="0">
                <a:solidFill>
                  <a:schemeClr val="bg1"/>
                </a:solidFill>
              </a:rPr>
              <a:t>А </a:t>
            </a:r>
            <a:r>
              <a:rPr lang="ru-RU" sz="2000" i="1" dirty="0">
                <a:solidFill>
                  <a:schemeClr val="bg1"/>
                </a:solidFill>
              </a:rPr>
              <a:t>почему же облака плавают по воздуху и не падают?</a:t>
            </a:r>
            <a:endParaRPr lang="ru-RU" sz="2000" dirty="0">
              <a:solidFill>
                <a:schemeClr val="bg1"/>
              </a:solidFill>
            </a:endParaRPr>
          </a:p>
          <a:p>
            <a:pPr lvl="0"/>
            <a:r>
              <a:rPr lang="ru-RU" sz="2000" i="1" dirty="0" smtClean="0">
                <a:solidFill>
                  <a:schemeClr val="bg1"/>
                </a:solidFill>
              </a:rPr>
              <a:t>5. Откуда </a:t>
            </a:r>
            <a:r>
              <a:rPr lang="ru-RU" sz="2000" i="1" dirty="0">
                <a:solidFill>
                  <a:schemeClr val="bg1"/>
                </a:solidFill>
              </a:rPr>
              <a:t>в тундре такое обилие воды, если сумма годового количества осадков мене 300 мм в год, меньше чем в пустынях </a:t>
            </a:r>
            <a:r>
              <a:rPr lang="ru-RU" sz="2000" i="1" dirty="0" err="1">
                <a:solidFill>
                  <a:schemeClr val="bg1"/>
                </a:solidFill>
              </a:rPr>
              <a:t>Прикаспия</a:t>
            </a:r>
            <a:r>
              <a:rPr lang="ru-RU" sz="2000" i="1" dirty="0">
                <a:solidFill>
                  <a:schemeClr val="bg1"/>
                </a:solidFill>
              </a:rPr>
              <a:t>?</a:t>
            </a:r>
            <a:endParaRPr lang="ru-RU" sz="2000" dirty="0">
              <a:solidFill>
                <a:schemeClr val="bg1"/>
              </a:solidFill>
            </a:endParaRPr>
          </a:p>
          <a:p>
            <a:pPr lvl="0"/>
            <a:r>
              <a:rPr lang="ru-RU" sz="2000" i="1" dirty="0" smtClean="0">
                <a:solidFill>
                  <a:schemeClr val="bg1"/>
                </a:solidFill>
              </a:rPr>
              <a:t>6.Температура </a:t>
            </a:r>
            <a:r>
              <a:rPr lang="ru-RU" sz="2000" i="1" dirty="0">
                <a:solidFill>
                  <a:schemeClr val="bg1"/>
                </a:solidFill>
              </a:rPr>
              <a:t>воды в течении Гольфстрим +4, оно является теплым. А в </a:t>
            </a:r>
            <a:r>
              <a:rPr lang="ru-RU" sz="2000" i="1" dirty="0" err="1">
                <a:solidFill>
                  <a:schemeClr val="bg1"/>
                </a:solidFill>
              </a:rPr>
              <a:t>Канарском</a:t>
            </a:r>
            <a:r>
              <a:rPr lang="ru-RU" sz="2000" i="1" dirty="0">
                <a:solidFill>
                  <a:schemeClr val="bg1"/>
                </a:solidFill>
              </a:rPr>
              <a:t> течении температура воды +</a:t>
            </a:r>
            <a:r>
              <a:rPr lang="ru-RU" sz="2000" i="1" dirty="0" smtClean="0">
                <a:solidFill>
                  <a:schemeClr val="bg1"/>
                </a:solidFill>
              </a:rPr>
              <a:t>22, но </a:t>
            </a:r>
            <a:r>
              <a:rPr lang="ru-RU" sz="2000" i="1" dirty="0">
                <a:solidFill>
                  <a:schemeClr val="bg1"/>
                </a:solidFill>
              </a:rPr>
              <a:t>оно является холодным. Почему?</a:t>
            </a:r>
            <a:endParaRPr lang="ru-RU" sz="2000" dirty="0">
              <a:solidFill>
                <a:schemeClr val="bg1"/>
              </a:solidFill>
            </a:endParaRPr>
          </a:p>
          <a:p>
            <a:pPr lvl="0"/>
            <a:r>
              <a:rPr lang="ru-RU" sz="2000" i="1" dirty="0" smtClean="0">
                <a:solidFill>
                  <a:schemeClr val="bg1"/>
                </a:solidFill>
              </a:rPr>
              <a:t>7. В </a:t>
            </a:r>
            <a:r>
              <a:rPr lang="ru-RU" sz="2000" i="1" dirty="0">
                <a:solidFill>
                  <a:schemeClr val="bg1"/>
                </a:solidFill>
              </a:rPr>
              <a:t>1800г. для выплавки </a:t>
            </a:r>
            <a:r>
              <a:rPr lang="ru-RU" sz="2000" i="1" dirty="0" smtClean="0">
                <a:solidFill>
                  <a:schemeClr val="bg1"/>
                </a:solidFill>
              </a:rPr>
              <a:t>1т  </a:t>
            </a:r>
            <a:r>
              <a:rPr lang="ru-RU" sz="2000" i="1" dirty="0">
                <a:solidFill>
                  <a:schemeClr val="bg1"/>
                </a:solidFill>
              </a:rPr>
              <a:t>чугуна требовалось 2,5т кокса и </a:t>
            </a:r>
            <a:r>
              <a:rPr lang="ru-RU" sz="2000" i="1" dirty="0" smtClean="0">
                <a:solidFill>
                  <a:schemeClr val="bg1"/>
                </a:solidFill>
              </a:rPr>
              <a:t>4т  </a:t>
            </a:r>
            <a:r>
              <a:rPr lang="ru-RU" sz="2000" i="1" dirty="0">
                <a:solidFill>
                  <a:schemeClr val="bg1"/>
                </a:solidFill>
              </a:rPr>
              <a:t>коксующего угля. Улучшение качества кокса и усовершенствование доменного процесса снизили удельный расход кокса до 0,7-0,8 тонн. Объясните, как это отразилось на </a:t>
            </a:r>
            <a:r>
              <a:rPr lang="ru-RU" sz="2000" i="1" dirty="0" smtClean="0">
                <a:solidFill>
                  <a:schemeClr val="bg1"/>
                </a:solidFill>
              </a:rPr>
              <a:t>размещении </a:t>
            </a:r>
            <a:r>
              <a:rPr lang="ru-RU" sz="2000" i="1" dirty="0">
                <a:solidFill>
                  <a:schemeClr val="bg1"/>
                </a:solidFill>
              </a:rPr>
              <a:t>металлургических заводов?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882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026314"/>
            <a:ext cx="813690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sz="3200" dirty="0" smtClean="0">
                <a:solidFill>
                  <a:schemeClr val="bg1"/>
                </a:solidFill>
              </a:rPr>
              <a:t>«Напичканный знаниями,  но не умеющий их использовать </a:t>
            </a:r>
            <a:r>
              <a:rPr lang="ru-RU" sz="3200" dirty="0" smtClean="0">
                <a:solidFill>
                  <a:schemeClr val="bg1"/>
                </a:solidFill>
              </a:rPr>
              <a:t>ученик, </a:t>
            </a:r>
            <a:r>
              <a:rPr lang="ru-RU" sz="3200" dirty="0" smtClean="0">
                <a:solidFill>
                  <a:schemeClr val="bg1"/>
                </a:solidFill>
              </a:rPr>
              <a:t>напоминает фаршированную рыбу, которая не может плавать</a:t>
            </a:r>
            <a:r>
              <a:rPr lang="ru-RU" sz="3200" dirty="0" smtClean="0">
                <a:solidFill>
                  <a:schemeClr val="bg1"/>
                </a:solidFill>
              </a:rPr>
              <a:t>»  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</a:p>
          <a:p>
            <a:pPr algn="r"/>
            <a:endParaRPr lang="ru-RU" dirty="0" smtClean="0">
              <a:solidFill>
                <a:schemeClr val="bg1"/>
              </a:solidFill>
            </a:endParaRP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Александр Львович </a:t>
            </a:r>
            <a:r>
              <a:rPr lang="ru-RU" dirty="0" err="1" smtClean="0">
                <a:solidFill>
                  <a:schemeClr val="bg1"/>
                </a:solidFill>
              </a:rPr>
              <a:t>Минц</a:t>
            </a: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348880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chemeClr val="bg1"/>
                </a:solidFill>
              </a:rPr>
              <a:t>СПАСИБО ЗА </a:t>
            </a:r>
            <a:r>
              <a:rPr lang="ru-RU" sz="4400" dirty="0" smtClean="0">
                <a:solidFill>
                  <a:schemeClr val="bg1"/>
                </a:solidFill>
              </a:rPr>
              <a:t>ВНИМАНИЕ !</a:t>
            </a:r>
            <a:endParaRPr lang="ru-RU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892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Творческая </a:t>
            </a:r>
            <a:r>
              <a:rPr lang="ru-RU" sz="4000" b="1" dirty="0">
                <a:solidFill>
                  <a:schemeClr val="bg1"/>
                </a:solidFill>
              </a:rPr>
              <a:t>работа с </a:t>
            </a:r>
            <a:r>
              <a:rPr lang="ru-RU" sz="4000" b="1" dirty="0" smtClean="0">
                <a:solidFill>
                  <a:schemeClr val="bg1"/>
                </a:solidFill>
              </a:rPr>
              <a:t>учебником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2551837"/>
            <a:ext cx="8712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изучать природу на местности и объяснять её особенности;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обрабатывать собранные материалы;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составлять описания;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</a:rPr>
              <a:t>определять географическое положение </a:t>
            </a:r>
            <a:r>
              <a:rPr lang="ru-RU" sz="2800" dirty="0" smtClean="0">
                <a:solidFill>
                  <a:schemeClr val="bg1"/>
                </a:solidFill>
              </a:rPr>
              <a:t>объектов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332656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cs typeface="Aharoni" pitchFamily="2" charset="-79"/>
              </a:rPr>
              <a:t>Приёмы работы с текстом</a:t>
            </a:r>
            <a:endParaRPr lang="ru-RU" sz="3600" dirty="0">
              <a:solidFill>
                <a:schemeClr val="bg1"/>
              </a:solidFill>
              <a:cs typeface="Aharoni" pitchFamily="2" charset="-79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0026" y="991021"/>
            <a:ext cx="813690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Составление вопросов к прочитанному </a:t>
            </a:r>
            <a:r>
              <a:rPr lang="ru-RU" sz="2400" dirty="0" smtClean="0">
                <a:solidFill>
                  <a:schemeClr val="bg1"/>
                </a:solidFill>
              </a:rPr>
              <a:t>отрывку.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342900" indent="-342900"/>
            <a:r>
              <a:rPr lang="ru-RU" sz="2400" dirty="0" smtClean="0">
                <a:solidFill>
                  <a:schemeClr val="bg1"/>
                </a:solidFill>
              </a:rPr>
              <a:t>2</a:t>
            </a:r>
            <a:r>
              <a:rPr lang="ru-RU" sz="2400" dirty="0" smtClean="0">
                <a:solidFill>
                  <a:schemeClr val="bg1"/>
                </a:solidFill>
              </a:rPr>
              <a:t>. </a:t>
            </a:r>
            <a:r>
              <a:rPr lang="ru-RU" sz="2400" dirty="0" smtClean="0">
                <a:solidFill>
                  <a:schemeClr val="bg1"/>
                </a:solidFill>
              </a:rPr>
              <a:t>Тесты.</a:t>
            </a:r>
          </a:p>
          <a:p>
            <a:pPr marL="342900" indent="-342900"/>
            <a:r>
              <a:rPr lang="ru-RU" sz="2400" dirty="0" smtClean="0">
                <a:solidFill>
                  <a:schemeClr val="bg1"/>
                </a:solidFill>
              </a:rPr>
              <a:t>3</a:t>
            </a:r>
            <a:r>
              <a:rPr lang="ru-RU" sz="2400" dirty="0" smtClean="0">
                <a:solidFill>
                  <a:schemeClr val="bg1"/>
                </a:solidFill>
              </a:rPr>
              <a:t>. </a:t>
            </a:r>
            <a:r>
              <a:rPr lang="ru-RU" sz="2400" dirty="0" smtClean="0">
                <a:solidFill>
                  <a:schemeClr val="bg1"/>
                </a:solidFill>
              </a:rPr>
              <a:t>Составление </a:t>
            </a:r>
            <a:r>
              <a:rPr lang="ru-RU" sz="2400" dirty="0" smtClean="0">
                <a:solidFill>
                  <a:schemeClr val="bg1"/>
                </a:solidFill>
              </a:rPr>
              <a:t> мини-кроссвордов после изучения определенной </a:t>
            </a:r>
            <a:r>
              <a:rPr lang="ru-RU" sz="2400" dirty="0" smtClean="0">
                <a:solidFill>
                  <a:schemeClr val="bg1"/>
                </a:solidFill>
              </a:rPr>
              <a:t>темы.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342900" indent="-342900"/>
            <a:r>
              <a:rPr lang="ru-RU" sz="2400" dirty="0" smtClean="0">
                <a:solidFill>
                  <a:schemeClr val="bg1"/>
                </a:solidFill>
              </a:rPr>
              <a:t>4. Составление рассказов по заданным </a:t>
            </a:r>
            <a:r>
              <a:rPr lang="ru-RU" sz="2400" dirty="0" smtClean="0">
                <a:solidFill>
                  <a:schemeClr val="bg1"/>
                </a:solidFill>
              </a:rPr>
              <a:t>словам.</a:t>
            </a:r>
            <a:endParaRPr lang="ru-RU" sz="2400" dirty="0" smtClean="0">
              <a:solidFill>
                <a:schemeClr val="bg1"/>
              </a:solidFill>
            </a:endParaRPr>
          </a:p>
          <a:p>
            <a:pPr marL="342900" indent="-342900"/>
            <a:r>
              <a:rPr lang="ru-RU" sz="2400" dirty="0" smtClean="0">
                <a:solidFill>
                  <a:schemeClr val="bg1"/>
                </a:solidFill>
              </a:rPr>
              <a:t>5</a:t>
            </a:r>
            <a:r>
              <a:rPr lang="ru-RU" sz="2400" dirty="0" smtClean="0">
                <a:solidFill>
                  <a:schemeClr val="bg1"/>
                </a:solidFill>
              </a:rPr>
              <a:t>. Спишите </a:t>
            </a:r>
            <a:r>
              <a:rPr lang="ru-RU" sz="2400" dirty="0" smtClean="0">
                <a:solidFill>
                  <a:schemeClr val="bg1"/>
                </a:solidFill>
              </a:rPr>
              <a:t>предложения, вставляя потерявшиеся </a:t>
            </a:r>
            <a:r>
              <a:rPr lang="ru-RU" sz="2400" dirty="0" smtClean="0">
                <a:solidFill>
                  <a:schemeClr val="bg1"/>
                </a:solidFill>
              </a:rPr>
              <a:t>существительные.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pic>
        <p:nvPicPr>
          <p:cNvPr id="11266" name="Picture 2" descr="C:\Users\Саня\Desktop\x25093.jpg.pagespeed.ic.0bUGwBJ1W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581128"/>
            <a:ext cx="3305944" cy="2045553"/>
          </a:xfrm>
          <a:prstGeom prst="rect">
            <a:avLst/>
          </a:prstGeom>
          <a:noFill/>
        </p:spPr>
      </p:pic>
      <p:pic>
        <p:nvPicPr>
          <p:cNvPr id="11267" name="Picture 3" descr="C:\Users\Саня\Desktop\image008_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518622"/>
            <a:ext cx="3082851" cy="21507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96752"/>
            <a:ext cx="79928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>
                <a:solidFill>
                  <a:schemeClr val="bg1"/>
                </a:solidFill>
              </a:rPr>
              <a:t>Экватор — самая большая ... , которая делит земной шар на Северное и Южное ... . Началом отсчета долгот является Гринвичский ... . </a:t>
            </a:r>
            <a:endParaRPr lang="ru-RU" sz="2800" dirty="0" smtClean="0">
              <a:solidFill>
                <a:schemeClr val="bg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Он </a:t>
            </a:r>
            <a:r>
              <a:rPr lang="ru-RU" sz="2800" dirty="0">
                <a:solidFill>
                  <a:schemeClr val="bg1"/>
                </a:solidFill>
              </a:rPr>
              <a:t>проходит через главный зал старой Гринвичской обсерватории вблизи Лондона. </a:t>
            </a:r>
            <a:endParaRPr lang="ru-RU" sz="2800" dirty="0" smtClean="0">
              <a:solidFill>
                <a:schemeClr val="bg1"/>
              </a:solidFill>
            </a:endParaRPr>
          </a:p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Этот </a:t>
            </a:r>
            <a:r>
              <a:rPr lang="ru-RU" sz="2800" dirty="0">
                <a:solidFill>
                  <a:schemeClr val="bg1"/>
                </a:solidFill>
              </a:rPr>
              <a:t>меридиан разделяет Землю на Восточное и Западное ... .</a:t>
            </a:r>
          </a:p>
        </p:txBody>
      </p:sp>
    </p:spTree>
    <p:extLst>
      <p:ext uri="{BB962C8B-B14F-4D97-AF65-F5344CB8AC3E}">
        <p14:creationId xmlns:p14="http://schemas.microsoft.com/office/powerpoint/2010/main" val="3073602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548680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Составление творческих проектов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0241" name="Picture 1" descr="C:\Users\Саня\Desktop\84144b922297cb8e6e313704f04002e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3264363" cy="2448272"/>
          </a:xfrm>
          <a:prstGeom prst="rect">
            <a:avLst/>
          </a:prstGeom>
          <a:noFill/>
        </p:spPr>
      </p:pic>
      <p:pic>
        <p:nvPicPr>
          <p:cNvPr id="10242" name="Picture 2" descr="C:\Users\Саня\Desktop\bicarbonate-of-soda-volcano-i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509120"/>
            <a:ext cx="3312368" cy="1944216"/>
          </a:xfrm>
          <a:prstGeom prst="rect">
            <a:avLst/>
          </a:prstGeom>
          <a:noFill/>
        </p:spPr>
      </p:pic>
      <p:pic>
        <p:nvPicPr>
          <p:cNvPr id="10243" name="Picture 3" descr="C:\Users\Саня\Desktop\maxresdefaul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1412776"/>
            <a:ext cx="3419872" cy="2592288"/>
          </a:xfrm>
          <a:prstGeom prst="rect">
            <a:avLst/>
          </a:prstGeom>
          <a:noFill/>
        </p:spPr>
      </p:pic>
      <p:pic>
        <p:nvPicPr>
          <p:cNvPr id="10244" name="Picture 4" descr="C:\Users\Саня\Desktop\114344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4239090"/>
            <a:ext cx="3312368" cy="2484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404664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Игровые технологии на уроках географии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9217" name="Picture 1" descr="C:\Users\Саня\Desktop\celQbkMLtW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27576" y="4077072"/>
            <a:ext cx="3816424" cy="2664042"/>
          </a:xfrm>
          <a:prstGeom prst="rect">
            <a:avLst/>
          </a:prstGeom>
          <a:noFill/>
        </p:spPr>
      </p:pic>
      <p:pic>
        <p:nvPicPr>
          <p:cNvPr id="9218" name="Picture 2" descr="C:\Users\Саня\Desktop\6223487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980728"/>
            <a:ext cx="3744416" cy="280831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95536" y="1268760"/>
            <a:ext cx="410445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Применение игры на уроке очень разнообразно. </a:t>
            </a:r>
            <a:endParaRPr lang="ru-RU" sz="2400" dirty="0" smtClean="0">
              <a:solidFill>
                <a:schemeClr val="bg1"/>
              </a:solidFill>
            </a:endParaRPr>
          </a:p>
          <a:p>
            <a:r>
              <a:rPr lang="ru-RU" sz="2400" dirty="0" smtClean="0">
                <a:solidFill>
                  <a:schemeClr val="bg1"/>
                </a:solidFill>
              </a:rPr>
              <a:t>Её </a:t>
            </a:r>
            <a:r>
              <a:rPr lang="ru-RU" sz="2400" dirty="0" smtClean="0">
                <a:solidFill>
                  <a:schemeClr val="bg1"/>
                </a:solidFill>
              </a:rPr>
              <a:t>можно организовать в начале урока при проверке домашнего задания или для активизации внимания учащихся, при изучении нового материала для более глубокого, осмысленного и быстрого усвоения учебного материала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80728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000" i="1" u="sng" dirty="0" smtClean="0">
                <a:solidFill>
                  <a:schemeClr val="bg1"/>
                </a:solidFill>
              </a:rPr>
              <a:t>География </a:t>
            </a:r>
            <a:r>
              <a:rPr lang="ru-RU" sz="2000" i="1" u="sng" dirty="0">
                <a:solidFill>
                  <a:schemeClr val="bg1"/>
                </a:solidFill>
              </a:rPr>
              <a:t>мировых природных ресурсов (урок-практикум)</a:t>
            </a:r>
            <a:endParaRPr lang="ru-RU" sz="2000" dirty="0">
              <a:solidFill>
                <a:schemeClr val="bg1"/>
              </a:solidFill>
            </a:endParaRPr>
          </a:p>
          <a:p>
            <a:pPr algn="just"/>
            <a:r>
              <a:rPr lang="ru-RU" sz="2000" i="1" dirty="0" smtClean="0">
                <a:solidFill>
                  <a:schemeClr val="bg1"/>
                </a:solidFill>
              </a:rPr>
              <a:t>Цель</a:t>
            </a:r>
            <a:r>
              <a:rPr lang="ru-RU" sz="2000" i="1" dirty="0">
                <a:solidFill>
                  <a:schemeClr val="bg1"/>
                </a:solidFill>
              </a:rPr>
              <a:t>: Самостоятельно ознакомиться с мировыми природными ресурсами в процессе групповой работы. Способствовать формированию и развитию </a:t>
            </a:r>
            <a:r>
              <a:rPr lang="ru-RU" sz="2000" i="1" dirty="0" err="1">
                <a:solidFill>
                  <a:schemeClr val="bg1"/>
                </a:solidFill>
              </a:rPr>
              <a:t>компетентностных</a:t>
            </a:r>
            <a:r>
              <a:rPr lang="ru-RU" sz="2000" i="1" dirty="0">
                <a:solidFill>
                  <a:schemeClr val="bg1"/>
                </a:solidFill>
              </a:rPr>
              <a:t> умений: интеллектуальных, оценочных, коммуникативных.</a:t>
            </a:r>
            <a:endParaRPr lang="ru-RU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i="1" dirty="0">
                <a:solidFill>
                  <a:schemeClr val="bg1"/>
                </a:solidFill>
              </a:rPr>
              <a:t> </a:t>
            </a:r>
            <a:r>
              <a:rPr lang="ru-RU" sz="2000" i="1" u="sng" dirty="0" smtClean="0">
                <a:solidFill>
                  <a:schemeClr val="bg1"/>
                </a:solidFill>
              </a:rPr>
              <a:t>“</a:t>
            </a:r>
            <a:r>
              <a:rPr lang="ru-RU" sz="2000" i="1" u="sng" dirty="0">
                <a:solidFill>
                  <a:schemeClr val="bg1"/>
                </a:solidFill>
              </a:rPr>
              <a:t>Региональная характеристика мира” (урок-семинар)</a:t>
            </a:r>
            <a:endParaRPr lang="ru-RU" sz="2000" dirty="0">
              <a:solidFill>
                <a:schemeClr val="bg1"/>
              </a:solidFill>
            </a:endParaRPr>
          </a:p>
          <a:p>
            <a:pPr algn="just"/>
            <a:r>
              <a:rPr lang="ru-RU" sz="2000" i="1" dirty="0">
                <a:solidFill>
                  <a:schemeClr val="bg1"/>
                </a:solidFill>
              </a:rPr>
              <a:t>Цель: Сформировать общее представление о международных экономических отношениях, влияния НТР на структуру хозяйства, использования современных методов мониторинга.</a:t>
            </a:r>
            <a:endParaRPr lang="ru-RU" sz="2000" dirty="0">
              <a:solidFill>
                <a:schemeClr val="bg1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i="1" dirty="0">
                <a:solidFill>
                  <a:schemeClr val="bg1"/>
                </a:solidFill>
              </a:rPr>
              <a:t> </a:t>
            </a:r>
            <a:r>
              <a:rPr lang="ru-RU" sz="2000" i="1" u="sng" dirty="0" smtClean="0">
                <a:solidFill>
                  <a:schemeClr val="bg1"/>
                </a:solidFill>
              </a:rPr>
              <a:t>“</a:t>
            </a:r>
            <a:r>
              <a:rPr lang="ru-RU" sz="2000" i="1" u="sng" dirty="0">
                <a:solidFill>
                  <a:schemeClr val="bg1"/>
                </a:solidFill>
              </a:rPr>
              <a:t>Маркетинг”, тема: “Международное географическое разделение труда” (урок-аукцион)</a:t>
            </a:r>
            <a:endParaRPr lang="ru-RU" sz="2000" dirty="0">
              <a:solidFill>
                <a:schemeClr val="bg1"/>
              </a:solidFill>
            </a:endParaRPr>
          </a:p>
          <a:p>
            <a:pPr algn="just"/>
            <a:r>
              <a:rPr lang="ru-RU" sz="2000" i="1" dirty="0">
                <a:solidFill>
                  <a:schemeClr val="bg1"/>
                </a:solidFill>
              </a:rPr>
              <a:t>Цель: Расширить представление о формах международного сотрудничества, о роли стран в МГРТ. Продолжить формировать умение работать с различными источниками информации, работать в группе и обмениваться мнениями.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328871"/>
            <a:ext cx="4067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</a:rPr>
              <a:t>Деловые </a:t>
            </a:r>
            <a:r>
              <a:rPr lang="ru-RU" sz="3200" dirty="0" smtClean="0">
                <a:solidFill>
                  <a:schemeClr val="bg1"/>
                </a:solidFill>
              </a:rPr>
              <a:t>игры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82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Интеграция игровых технологий с другими педагогическими </a:t>
            </a:r>
            <a:r>
              <a:rPr lang="ru-RU" sz="2400" b="1" dirty="0" smtClean="0">
                <a:solidFill>
                  <a:schemeClr val="bg1"/>
                </a:solidFill>
              </a:rPr>
              <a:t>технологиями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41333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>
                <a:solidFill>
                  <a:schemeClr val="bg1"/>
                </a:solidFill>
              </a:rPr>
              <a:t>повышает мотивацию учащихся к учению;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</a:rPr>
              <a:t>активизирует </a:t>
            </a:r>
            <a:r>
              <a:rPr lang="ru-RU" sz="2400" dirty="0">
                <a:solidFill>
                  <a:schemeClr val="bg1"/>
                </a:solidFill>
              </a:rPr>
              <a:t>познавательную деятельность;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</a:rPr>
              <a:t>развивает </a:t>
            </a:r>
            <a:r>
              <a:rPr lang="ru-RU" sz="2400" dirty="0">
                <a:solidFill>
                  <a:schemeClr val="bg1"/>
                </a:solidFill>
              </a:rPr>
              <a:t>мышление и творческие способности ребёнка;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dirty="0" smtClean="0">
                <a:solidFill>
                  <a:schemeClr val="bg1"/>
                </a:solidFill>
              </a:rPr>
              <a:t>формирует </a:t>
            </a:r>
            <a:r>
              <a:rPr lang="ru-RU" sz="2400" dirty="0">
                <a:solidFill>
                  <a:schemeClr val="bg1"/>
                </a:solidFill>
              </a:rPr>
              <a:t>активную жизненную позицию в современном обществе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501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2"/>
            <a:ext cx="784887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i="1" dirty="0">
                <a:solidFill>
                  <a:schemeClr val="bg1"/>
                </a:solidFill>
              </a:rPr>
              <a:t>«Под голубыми небесами»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i="1" dirty="0">
                <a:solidFill>
                  <a:schemeClr val="bg1"/>
                </a:solidFill>
              </a:rPr>
              <a:t>«Мороз и солнце -День чудесный</a:t>
            </a:r>
            <a:br>
              <a:rPr lang="ru-RU" sz="2800" i="1" dirty="0">
                <a:solidFill>
                  <a:schemeClr val="bg1"/>
                </a:solidFill>
              </a:rPr>
            </a:br>
            <a:r>
              <a:rPr lang="ru-RU" sz="2800" i="1" dirty="0">
                <a:solidFill>
                  <a:schemeClr val="bg1"/>
                </a:solidFill>
              </a:rPr>
              <a:t>Блестя на солнце, снег лежит...”.</a:t>
            </a:r>
            <a:endParaRPr lang="ru-RU" sz="2800" dirty="0">
              <a:solidFill>
                <a:schemeClr val="bg1"/>
              </a:solidFill>
            </a:endParaRPr>
          </a:p>
          <a:p>
            <a:pPr algn="ctr"/>
            <a:r>
              <a:rPr lang="ru-RU" sz="2800" i="1" dirty="0">
                <a:solidFill>
                  <a:schemeClr val="bg1"/>
                </a:solidFill>
              </a:rPr>
              <a:t>“Полдневный час. Жара гнетет дыханье;</a:t>
            </a:r>
            <a:br>
              <a:rPr lang="ru-RU" sz="2800" i="1" dirty="0">
                <a:solidFill>
                  <a:schemeClr val="bg1"/>
                </a:solidFill>
              </a:rPr>
            </a:br>
            <a:r>
              <a:rPr lang="ru-RU" sz="2800" i="1" dirty="0">
                <a:solidFill>
                  <a:schemeClr val="bg1"/>
                </a:solidFill>
              </a:rPr>
              <a:t>Глядишь, </a:t>
            </a:r>
            <a:r>
              <a:rPr lang="ru-RU" sz="2800" i="1" dirty="0" err="1">
                <a:solidFill>
                  <a:schemeClr val="bg1"/>
                </a:solidFill>
              </a:rPr>
              <a:t>прищурясь</a:t>
            </a:r>
            <a:r>
              <a:rPr lang="ru-RU" sz="2800" i="1" dirty="0">
                <a:solidFill>
                  <a:schemeClr val="bg1"/>
                </a:solidFill>
              </a:rPr>
              <a:t> – блеск глаза </a:t>
            </a:r>
            <a:r>
              <a:rPr lang="ru-RU" sz="2800" i="1" dirty="0" err="1">
                <a:solidFill>
                  <a:schemeClr val="bg1"/>
                </a:solidFill>
              </a:rPr>
              <a:t>слезит</a:t>
            </a:r>
            <a:r>
              <a:rPr lang="ru-RU" sz="2800" i="1" dirty="0">
                <a:solidFill>
                  <a:schemeClr val="bg1"/>
                </a:solidFill>
              </a:rPr>
              <a:t>,</a:t>
            </a:r>
            <a:br>
              <a:rPr lang="ru-RU" sz="2800" i="1" dirty="0">
                <a:solidFill>
                  <a:schemeClr val="bg1"/>
                </a:solidFill>
              </a:rPr>
            </a:br>
            <a:r>
              <a:rPr lang="ru-RU" sz="2800" i="1" dirty="0">
                <a:solidFill>
                  <a:schemeClr val="bg1"/>
                </a:solidFill>
              </a:rPr>
              <a:t>И над землею воздух в </a:t>
            </a:r>
            <a:r>
              <a:rPr lang="ru-RU" sz="2800" i="1" dirty="0" err="1">
                <a:solidFill>
                  <a:schemeClr val="bg1"/>
                </a:solidFill>
              </a:rPr>
              <a:t>колебаньи</a:t>
            </a:r>
            <a:r>
              <a:rPr lang="ru-RU" sz="2800" i="1" dirty="0">
                <a:solidFill>
                  <a:schemeClr val="bg1"/>
                </a:solidFill>
              </a:rPr>
              <a:t>,</a:t>
            </a:r>
            <a:br>
              <a:rPr lang="ru-RU" sz="2800" i="1" dirty="0">
                <a:solidFill>
                  <a:schemeClr val="bg1"/>
                </a:solidFill>
              </a:rPr>
            </a:br>
            <a:r>
              <a:rPr lang="ru-RU" sz="2800" i="1" dirty="0">
                <a:solidFill>
                  <a:schemeClr val="bg1"/>
                </a:solidFill>
              </a:rPr>
              <a:t>Мигает быстро,</a:t>
            </a:r>
            <a:br>
              <a:rPr lang="ru-RU" sz="2800" i="1" dirty="0">
                <a:solidFill>
                  <a:schemeClr val="bg1"/>
                </a:solidFill>
              </a:rPr>
            </a:br>
            <a:r>
              <a:rPr lang="ru-RU" sz="2800" i="1" dirty="0">
                <a:solidFill>
                  <a:schemeClr val="bg1"/>
                </a:solidFill>
              </a:rPr>
              <a:t>будто-бы кипит…”.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29742" y="260648"/>
            <a:ext cx="5406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u="sng" dirty="0">
                <a:solidFill>
                  <a:schemeClr val="bg1"/>
                </a:solidFill>
              </a:rPr>
              <a:t>Описание антициклона: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0030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471</Words>
  <Application>Microsoft Office PowerPoint</Application>
  <PresentationFormat>Экран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Саня</dc:creator>
  <cp:lastModifiedBy>Полина</cp:lastModifiedBy>
  <cp:revision>24</cp:revision>
  <dcterms:created xsi:type="dcterms:W3CDTF">2016-08-24T05:05:21Z</dcterms:created>
  <dcterms:modified xsi:type="dcterms:W3CDTF">2016-08-26T04:00:35Z</dcterms:modified>
</cp:coreProperties>
</file>